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5" r:id="rId2"/>
    <p:sldId id="2615" r:id="rId3"/>
    <p:sldId id="269" r:id="rId4"/>
    <p:sldId id="2472" r:id="rId5"/>
    <p:sldId id="2480" r:id="rId6"/>
    <p:sldId id="2648" r:id="rId7"/>
    <p:sldId id="2474" r:id="rId8"/>
    <p:sldId id="2475" r:id="rId9"/>
    <p:sldId id="2819" r:id="rId10"/>
    <p:sldId id="2802" r:id="rId11"/>
    <p:sldId id="2800" r:id="rId12"/>
    <p:sldId id="271" r:id="rId13"/>
    <p:sldId id="2627" r:id="rId14"/>
    <p:sldId id="2818" r:id="rId15"/>
    <p:sldId id="2804" r:id="rId16"/>
    <p:sldId id="2805" r:id="rId17"/>
    <p:sldId id="2806" r:id="rId18"/>
    <p:sldId id="2807" r:id="rId19"/>
    <p:sldId id="2808" r:id="rId20"/>
    <p:sldId id="2809" r:id="rId21"/>
    <p:sldId id="2811" r:id="rId22"/>
    <p:sldId id="2810" r:id="rId23"/>
    <p:sldId id="2813" r:id="rId24"/>
    <p:sldId id="2814" r:id="rId25"/>
    <p:sldId id="2815" r:id="rId26"/>
    <p:sldId id="2817" r:id="rId27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0E5"/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6374" autoAdjust="0"/>
  </p:normalViewPr>
  <p:slideViewPr>
    <p:cSldViewPr snapToGrid="0">
      <p:cViewPr varScale="1">
        <p:scale>
          <a:sx n="151" d="100"/>
          <a:sy n="151" d="100"/>
        </p:scale>
        <p:origin x="174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3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334FF-57A7-4150-9F72-71E430AC0F0A}" type="doc">
      <dgm:prSet loTypeId="urn:microsoft.com/office/officeart/2005/8/layout/process2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F309C55-ED24-4CCC-88BF-E78F16AF2968}">
      <dgm:prSet phldrT="[Text]"/>
      <dgm:spPr/>
      <dgm:t>
        <a:bodyPr/>
        <a:lstStyle/>
        <a:p>
          <a:r>
            <a:rPr lang="en-US" dirty="0"/>
            <a:t>Click CM icon</a:t>
          </a:r>
        </a:p>
      </dgm:t>
    </dgm:pt>
    <dgm:pt modelId="{9130C00C-FBC7-4497-8EB1-5A541D27AED9}" type="parTrans" cxnId="{442C2428-AE28-47DB-B23F-7B2A59742246}">
      <dgm:prSet/>
      <dgm:spPr/>
      <dgm:t>
        <a:bodyPr/>
        <a:lstStyle/>
        <a:p>
          <a:endParaRPr lang="en-US"/>
        </a:p>
      </dgm:t>
    </dgm:pt>
    <dgm:pt modelId="{C0DE1486-C01A-4087-81CB-99370DE17558}" type="sibTrans" cxnId="{442C2428-AE28-47DB-B23F-7B2A59742246}">
      <dgm:prSet/>
      <dgm:spPr/>
      <dgm:t>
        <a:bodyPr/>
        <a:lstStyle/>
        <a:p>
          <a:endParaRPr lang="en-US"/>
        </a:p>
      </dgm:t>
    </dgm:pt>
    <dgm:pt modelId="{8F447C72-5D3A-4BC0-B138-452F4F639426}">
      <dgm:prSet phldrT="[Text]"/>
      <dgm:spPr/>
      <dgm:t>
        <a:bodyPr/>
        <a:lstStyle/>
        <a:p>
          <a:r>
            <a:rPr lang="en-US" dirty="0"/>
            <a:t>In migration dialog select migrate constraints from schematic  and click OK </a:t>
          </a:r>
        </a:p>
      </dgm:t>
    </dgm:pt>
    <dgm:pt modelId="{B95BE1DC-4839-4C11-BED0-10C29F50E796}" type="parTrans" cxnId="{4AAF05D9-CAF1-4283-8E92-34CA21653351}">
      <dgm:prSet/>
      <dgm:spPr/>
      <dgm:t>
        <a:bodyPr/>
        <a:lstStyle/>
        <a:p>
          <a:endParaRPr lang="en-US"/>
        </a:p>
      </dgm:t>
    </dgm:pt>
    <dgm:pt modelId="{D03DC530-C5AC-40F9-880F-6DA13A4DD30E}" type="sibTrans" cxnId="{4AAF05D9-CAF1-4283-8E92-34CA21653351}">
      <dgm:prSet/>
      <dgm:spPr/>
      <dgm:t>
        <a:bodyPr/>
        <a:lstStyle/>
        <a:p>
          <a:endParaRPr lang="en-US"/>
        </a:p>
      </dgm:t>
    </dgm:pt>
    <dgm:pt modelId="{0B7C812E-8E03-40D0-8578-1337B7C956FC}">
      <dgm:prSet phldrT="[Text]"/>
      <dgm:spPr/>
      <dgm:t>
        <a:bodyPr/>
        <a:lstStyle/>
        <a:p>
          <a:r>
            <a:rPr lang="en-US" dirty="0"/>
            <a:t>CM launches (CM enabled)</a:t>
          </a:r>
        </a:p>
      </dgm:t>
    </dgm:pt>
    <dgm:pt modelId="{2716C6D3-5ED6-488D-AE72-B1FFBA392C3D}" type="parTrans" cxnId="{6E1C5C72-B463-4E1F-B7A9-6408B0B330A2}">
      <dgm:prSet/>
      <dgm:spPr/>
      <dgm:t>
        <a:bodyPr/>
        <a:lstStyle/>
        <a:p>
          <a:endParaRPr lang="en-US"/>
        </a:p>
      </dgm:t>
    </dgm:pt>
    <dgm:pt modelId="{DFFCD811-D88D-4569-8B9E-1D15D34B19A9}" type="sibTrans" cxnId="{6E1C5C72-B463-4E1F-B7A9-6408B0B330A2}">
      <dgm:prSet/>
      <dgm:spPr/>
      <dgm:t>
        <a:bodyPr/>
        <a:lstStyle/>
        <a:p>
          <a:endParaRPr lang="en-US"/>
        </a:p>
      </dgm:t>
    </dgm:pt>
    <dgm:pt modelId="{6B203164-2D4C-4AC8-BC0A-7C5AFB833BBC}" type="pres">
      <dgm:prSet presAssocID="{1F7334FF-57A7-4150-9F72-71E430AC0F0A}" presName="linearFlow" presStyleCnt="0">
        <dgm:presLayoutVars>
          <dgm:resizeHandles val="exact"/>
        </dgm:presLayoutVars>
      </dgm:prSet>
      <dgm:spPr/>
    </dgm:pt>
    <dgm:pt modelId="{B03B365A-C6BB-4486-9A9E-2BA852741AEC}" type="pres">
      <dgm:prSet presAssocID="{7F309C55-ED24-4CCC-88BF-E78F16AF2968}" presName="node" presStyleLbl="node1" presStyleIdx="0" presStyleCnt="3">
        <dgm:presLayoutVars>
          <dgm:bulletEnabled val="1"/>
        </dgm:presLayoutVars>
      </dgm:prSet>
      <dgm:spPr/>
    </dgm:pt>
    <dgm:pt modelId="{C0CBB0F6-2D15-4103-A337-B9607D67FA80}" type="pres">
      <dgm:prSet presAssocID="{C0DE1486-C01A-4087-81CB-99370DE17558}" presName="sibTrans" presStyleLbl="sibTrans2D1" presStyleIdx="0" presStyleCnt="2"/>
      <dgm:spPr/>
    </dgm:pt>
    <dgm:pt modelId="{8E48AE8D-2353-4192-A766-8BDC3BA7DA51}" type="pres">
      <dgm:prSet presAssocID="{C0DE1486-C01A-4087-81CB-99370DE17558}" presName="connectorText" presStyleLbl="sibTrans2D1" presStyleIdx="0" presStyleCnt="2"/>
      <dgm:spPr/>
    </dgm:pt>
    <dgm:pt modelId="{CD5C0836-4FAC-4AFD-A983-C338FEA59E0D}" type="pres">
      <dgm:prSet presAssocID="{8F447C72-5D3A-4BC0-B138-452F4F639426}" presName="node" presStyleLbl="node1" presStyleIdx="1" presStyleCnt="3">
        <dgm:presLayoutVars>
          <dgm:bulletEnabled val="1"/>
        </dgm:presLayoutVars>
      </dgm:prSet>
      <dgm:spPr/>
    </dgm:pt>
    <dgm:pt modelId="{DFDD877B-79BB-4190-825A-ECE54192FB3C}" type="pres">
      <dgm:prSet presAssocID="{D03DC530-C5AC-40F9-880F-6DA13A4DD30E}" presName="sibTrans" presStyleLbl="sibTrans2D1" presStyleIdx="1" presStyleCnt="2"/>
      <dgm:spPr/>
    </dgm:pt>
    <dgm:pt modelId="{10D2235B-0D61-4764-91CA-A381BD6BEF8E}" type="pres">
      <dgm:prSet presAssocID="{D03DC530-C5AC-40F9-880F-6DA13A4DD30E}" presName="connectorText" presStyleLbl="sibTrans2D1" presStyleIdx="1" presStyleCnt="2"/>
      <dgm:spPr/>
    </dgm:pt>
    <dgm:pt modelId="{51ACD98C-80D0-4B57-865F-8F255E61CCC9}" type="pres">
      <dgm:prSet presAssocID="{0B7C812E-8E03-40D0-8578-1337B7C956FC}" presName="node" presStyleLbl="node1" presStyleIdx="2" presStyleCnt="3">
        <dgm:presLayoutVars>
          <dgm:bulletEnabled val="1"/>
        </dgm:presLayoutVars>
      </dgm:prSet>
      <dgm:spPr/>
    </dgm:pt>
  </dgm:ptLst>
  <dgm:cxnLst>
    <dgm:cxn modelId="{442C2428-AE28-47DB-B23F-7B2A59742246}" srcId="{1F7334FF-57A7-4150-9F72-71E430AC0F0A}" destId="{7F309C55-ED24-4CCC-88BF-E78F16AF2968}" srcOrd="0" destOrd="0" parTransId="{9130C00C-FBC7-4497-8EB1-5A541D27AED9}" sibTransId="{C0DE1486-C01A-4087-81CB-99370DE17558}"/>
    <dgm:cxn modelId="{F7551F4C-2D0F-4822-82C7-8BACA6F99B00}" type="presOf" srcId="{1F7334FF-57A7-4150-9F72-71E430AC0F0A}" destId="{6B203164-2D4C-4AC8-BC0A-7C5AFB833BBC}" srcOrd="0" destOrd="0" presId="urn:microsoft.com/office/officeart/2005/8/layout/process2"/>
    <dgm:cxn modelId="{AC73B84E-2A9E-402A-81CB-31AA0FA98D95}" type="presOf" srcId="{C0DE1486-C01A-4087-81CB-99370DE17558}" destId="{8E48AE8D-2353-4192-A766-8BDC3BA7DA51}" srcOrd="1" destOrd="0" presId="urn:microsoft.com/office/officeart/2005/8/layout/process2"/>
    <dgm:cxn modelId="{AB897451-6F4B-45EA-83E4-647DC94295BB}" type="presOf" srcId="{8F447C72-5D3A-4BC0-B138-452F4F639426}" destId="{CD5C0836-4FAC-4AFD-A983-C338FEA59E0D}" srcOrd="0" destOrd="0" presId="urn:microsoft.com/office/officeart/2005/8/layout/process2"/>
    <dgm:cxn modelId="{6E1C5C72-B463-4E1F-B7A9-6408B0B330A2}" srcId="{1F7334FF-57A7-4150-9F72-71E430AC0F0A}" destId="{0B7C812E-8E03-40D0-8578-1337B7C956FC}" srcOrd="2" destOrd="0" parTransId="{2716C6D3-5ED6-488D-AE72-B1FFBA392C3D}" sibTransId="{DFFCD811-D88D-4569-8B9E-1D15D34B19A9}"/>
    <dgm:cxn modelId="{DB6EF887-E64B-4C94-AA2F-983668F6E3E8}" type="presOf" srcId="{0B7C812E-8E03-40D0-8578-1337B7C956FC}" destId="{51ACD98C-80D0-4B57-865F-8F255E61CCC9}" srcOrd="0" destOrd="0" presId="urn:microsoft.com/office/officeart/2005/8/layout/process2"/>
    <dgm:cxn modelId="{99F5FA95-1978-40E5-BA00-636DD5597E5D}" type="presOf" srcId="{C0DE1486-C01A-4087-81CB-99370DE17558}" destId="{C0CBB0F6-2D15-4103-A337-B9607D67FA80}" srcOrd="0" destOrd="0" presId="urn:microsoft.com/office/officeart/2005/8/layout/process2"/>
    <dgm:cxn modelId="{DC1904A2-D5DF-40A4-8D19-ECACE3883D47}" type="presOf" srcId="{7F309C55-ED24-4CCC-88BF-E78F16AF2968}" destId="{B03B365A-C6BB-4486-9A9E-2BA852741AEC}" srcOrd="0" destOrd="0" presId="urn:microsoft.com/office/officeart/2005/8/layout/process2"/>
    <dgm:cxn modelId="{A7033EB8-1FCE-4A7A-B99E-80DB3B1EAA81}" type="presOf" srcId="{D03DC530-C5AC-40F9-880F-6DA13A4DD30E}" destId="{DFDD877B-79BB-4190-825A-ECE54192FB3C}" srcOrd="0" destOrd="0" presId="urn:microsoft.com/office/officeart/2005/8/layout/process2"/>
    <dgm:cxn modelId="{3F87E8CA-D59D-42B7-BC94-97620972D02F}" type="presOf" srcId="{D03DC530-C5AC-40F9-880F-6DA13A4DD30E}" destId="{10D2235B-0D61-4764-91CA-A381BD6BEF8E}" srcOrd="1" destOrd="0" presId="urn:microsoft.com/office/officeart/2005/8/layout/process2"/>
    <dgm:cxn modelId="{4AAF05D9-CAF1-4283-8E92-34CA21653351}" srcId="{1F7334FF-57A7-4150-9F72-71E430AC0F0A}" destId="{8F447C72-5D3A-4BC0-B138-452F4F639426}" srcOrd="1" destOrd="0" parTransId="{B95BE1DC-4839-4C11-BED0-10C29F50E796}" sibTransId="{D03DC530-C5AC-40F9-880F-6DA13A4DD30E}"/>
    <dgm:cxn modelId="{4F0CBFEE-5672-4972-98CC-42926EC7A158}" type="presParOf" srcId="{6B203164-2D4C-4AC8-BC0A-7C5AFB833BBC}" destId="{B03B365A-C6BB-4486-9A9E-2BA852741AEC}" srcOrd="0" destOrd="0" presId="urn:microsoft.com/office/officeart/2005/8/layout/process2"/>
    <dgm:cxn modelId="{E4EA94E9-1FA8-4802-ADDF-AC7D7B73B16B}" type="presParOf" srcId="{6B203164-2D4C-4AC8-BC0A-7C5AFB833BBC}" destId="{C0CBB0F6-2D15-4103-A337-B9607D67FA80}" srcOrd="1" destOrd="0" presId="urn:microsoft.com/office/officeart/2005/8/layout/process2"/>
    <dgm:cxn modelId="{AC3B5877-6D65-4CC5-9BF3-587B2F38B701}" type="presParOf" srcId="{C0CBB0F6-2D15-4103-A337-B9607D67FA80}" destId="{8E48AE8D-2353-4192-A766-8BDC3BA7DA51}" srcOrd="0" destOrd="0" presId="urn:microsoft.com/office/officeart/2005/8/layout/process2"/>
    <dgm:cxn modelId="{8D9E20C7-E81C-4876-9373-9789C736157D}" type="presParOf" srcId="{6B203164-2D4C-4AC8-BC0A-7C5AFB833BBC}" destId="{CD5C0836-4FAC-4AFD-A983-C338FEA59E0D}" srcOrd="2" destOrd="0" presId="urn:microsoft.com/office/officeart/2005/8/layout/process2"/>
    <dgm:cxn modelId="{7AF30105-A262-4EA1-937E-72714046AEA2}" type="presParOf" srcId="{6B203164-2D4C-4AC8-BC0A-7C5AFB833BBC}" destId="{DFDD877B-79BB-4190-825A-ECE54192FB3C}" srcOrd="3" destOrd="0" presId="urn:microsoft.com/office/officeart/2005/8/layout/process2"/>
    <dgm:cxn modelId="{717E9FB0-ED5D-49F6-A846-3FBD46EAF3D3}" type="presParOf" srcId="{DFDD877B-79BB-4190-825A-ECE54192FB3C}" destId="{10D2235B-0D61-4764-91CA-A381BD6BEF8E}" srcOrd="0" destOrd="0" presId="urn:microsoft.com/office/officeart/2005/8/layout/process2"/>
    <dgm:cxn modelId="{32E36962-2827-44B6-A170-130B2F4A1DA5}" type="presParOf" srcId="{6B203164-2D4C-4AC8-BC0A-7C5AFB833BBC}" destId="{51ACD98C-80D0-4B57-865F-8F255E61CCC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334FF-57A7-4150-9F72-71E430AC0F0A}" type="doc">
      <dgm:prSet loTypeId="urn:microsoft.com/office/officeart/2005/8/layout/process2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F309C55-ED24-4CCC-88BF-E78F16AF2968}">
      <dgm:prSet phldrT="[Text]"/>
      <dgm:spPr/>
      <dgm:t>
        <a:bodyPr/>
        <a:lstStyle/>
        <a:p>
          <a:r>
            <a:rPr lang="en-US" dirty="0"/>
            <a:t>Click CM icon</a:t>
          </a:r>
        </a:p>
      </dgm:t>
    </dgm:pt>
    <dgm:pt modelId="{9130C00C-FBC7-4497-8EB1-5A541D27AED9}" type="parTrans" cxnId="{442C2428-AE28-47DB-B23F-7B2A59742246}">
      <dgm:prSet/>
      <dgm:spPr/>
      <dgm:t>
        <a:bodyPr/>
        <a:lstStyle/>
        <a:p>
          <a:endParaRPr lang="en-US"/>
        </a:p>
      </dgm:t>
    </dgm:pt>
    <dgm:pt modelId="{C0DE1486-C01A-4087-81CB-99370DE17558}" type="sibTrans" cxnId="{442C2428-AE28-47DB-B23F-7B2A59742246}">
      <dgm:prSet/>
      <dgm:spPr/>
      <dgm:t>
        <a:bodyPr/>
        <a:lstStyle/>
        <a:p>
          <a:endParaRPr lang="en-US"/>
        </a:p>
      </dgm:t>
    </dgm:pt>
    <dgm:pt modelId="{8F447C72-5D3A-4BC0-B138-452F4F639426}">
      <dgm:prSet phldrT="[Text]"/>
      <dgm:spPr/>
      <dgm:t>
        <a:bodyPr/>
        <a:lstStyle/>
        <a:p>
          <a:r>
            <a:rPr lang="en-US" dirty="0"/>
            <a:t>In migration dialog select migrate constraints from schematic  and click OK </a:t>
          </a:r>
        </a:p>
      </dgm:t>
    </dgm:pt>
    <dgm:pt modelId="{B95BE1DC-4839-4C11-BED0-10C29F50E796}" type="parTrans" cxnId="{4AAF05D9-CAF1-4283-8E92-34CA21653351}">
      <dgm:prSet/>
      <dgm:spPr/>
      <dgm:t>
        <a:bodyPr/>
        <a:lstStyle/>
        <a:p>
          <a:endParaRPr lang="en-US"/>
        </a:p>
      </dgm:t>
    </dgm:pt>
    <dgm:pt modelId="{D03DC530-C5AC-40F9-880F-6DA13A4DD30E}" type="sibTrans" cxnId="{4AAF05D9-CAF1-4283-8E92-34CA21653351}">
      <dgm:prSet/>
      <dgm:spPr/>
      <dgm:t>
        <a:bodyPr/>
        <a:lstStyle/>
        <a:p>
          <a:endParaRPr lang="en-US"/>
        </a:p>
      </dgm:t>
    </dgm:pt>
    <dgm:pt modelId="{0B7C812E-8E03-40D0-8578-1337B7C956FC}">
      <dgm:prSet phldrT="[Text]"/>
      <dgm:spPr/>
      <dgm:t>
        <a:bodyPr/>
        <a:lstStyle/>
        <a:p>
          <a:r>
            <a:rPr lang="en-US" dirty="0"/>
            <a:t>CM launches (CM enabled)</a:t>
          </a:r>
        </a:p>
      </dgm:t>
    </dgm:pt>
    <dgm:pt modelId="{2716C6D3-5ED6-488D-AE72-B1FFBA392C3D}" type="parTrans" cxnId="{6E1C5C72-B463-4E1F-B7A9-6408B0B330A2}">
      <dgm:prSet/>
      <dgm:spPr/>
      <dgm:t>
        <a:bodyPr/>
        <a:lstStyle/>
        <a:p>
          <a:endParaRPr lang="en-US"/>
        </a:p>
      </dgm:t>
    </dgm:pt>
    <dgm:pt modelId="{DFFCD811-D88D-4569-8B9E-1D15D34B19A9}" type="sibTrans" cxnId="{6E1C5C72-B463-4E1F-B7A9-6408B0B330A2}">
      <dgm:prSet/>
      <dgm:spPr/>
      <dgm:t>
        <a:bodyPr/>
        <a:lstStyle/>
        <a:p>
          <a:endParaRPr lang="en-US"/>
        </a:p>
      </dgm:t>
    </dgm:pt>
    <dgm:pt modelId="{6B203164-2D4C-4AC8-BC0A-7C5AFB833BBC}" type="pres">
      <dgm:prSet presAssocID="{1F7334FF-57A7-4150-9F72-71E430AC0F0A}" presName="linearFlow" presStyleCnt="0">
        <dgm:presLayoutVars>
          <dgm:resizeHandles val="exact"/>
        </dgm:presLayoutVars>
      </dgm:prSet>
      <dgm:spPr/>
    </dgm:pt>
    <dgm:pt modelId="{B03B365A-C6BB-4486-9A9E-2BA852741AEC}" type="pres">
      <dgm:prSet presAssocID="{7F309C55-ED24-4CCC-88BF-E78F16AF2968}" presName="node" presStyleLbl="node1" presStyleIdx="0" presStyleCnt="3">
        <dgm:presLayoutVars>
          <dgm:bulletEnabled val="1"/>
        </dgm:presLayoutVars>
      </dgm:prSet>
      <dgm:spPr/>
    </dgm:pt>
    <dgm:pt modelId="{C0CBB0F6-2D15-4103-A337-B9607D67FA80}" type="pres">
      <dgm:prSet presAssocID="{C0DE1486-C01A-4087-81CB-99370DE17558}" presName="sibTrans" presStyleLbl="sibTrans2D1" presStyleIdx="0" presStyleCnt="2"/>
      <dgm:spPr/>
    </dgm:pt>
    <dgm:pt modelId="{8E48AE8D-2353-4192-A766-8BDC3BA7DA51}" type="pres">
      <dgm:prSet presAssocID="{C0DE1486-C01A-4087-81CB-99370DE17558}" presName="connectorText" presStyleLbl="sibTrans2D1" presStyleIdx="0" presStyleCnt="2"/>
      <dgm:spPr/>
    </dgm:pt>
    <dgm:pt modelId="{CD5C0836-4FAC-4AFD-A983-C338FEA59E0D}" type="pres">
      <dgm:prSet presAssocID="{8F447C72-5D3A-4BC0-B138-452F4F639426}" presName="node" presStyleLbl="node1" presStyleIdx="1" presStyleCnt="3">
        <dgm:presLayoutVars>
          <dgm:bulletEnabled val="1"/>
        </dgm:presLayoutVars>
      </dgm:prSet>
      <dgm:spPr/>
    </dgm:pt>
    <dgm:pt modelId="{DFDD877B-79BB-4190-825A-ECE54192FB3C}" type="pres">
      <dgm:prSet presAssocID="{D03DC530-C5AC-40F9-880F-6DA13A4DD30E}" presName="sibTrans" presStyleLbl="sibTrans2D1" presStyleIdx="1" presStyleCnt="2"/>
      <dgm:spPr/>
    </dgm:pt>
    <dgm:pt modelId="{10D2235B-0D61-4764-91CA-A381BD6BEF8E}" type="pres">
      <dgm:prSet presAssocID="{D03DC530-C5AC-40F9-880F-6DA13A4DD30E}" presName="connectorText" presStyleLbl="sibTrans2D1" presStyleIdx="1" presStyleCnt="2"/>
      <dgm:spPr/>
    </dgm:pt>
    <dgm:pt modelId="{51ACD98C-80D0-4B57-865F-8F255E61CCC9}" type="pres">
      <dgm:prSet presAssocID="{0B7C812E-8E03-40D0-8578-1337B7C956FC}" presName="node" presStyleLbl="node1" presStyleIdx="2" presStyleCnt="3">
        <dgm:presLayoutVars>
          <dgm:bulletEnabled val="1"/>
        </dgm:presLayoutVars>
      </dgm:prSet>
      <dgm:spPr/>
    </dgm:pt>
  </dgm:ptLst>
  <dgm:cxnLst>
    <dgm:cxn modelId="{442C2428-AE28-47DB-B23F-7B2A59742246}" srcId="{1F7334FF-57A7-4150-9F72-71E430AC0F0A}" destId="{7F309C55-ED24-4CCC-88BF-E78F16AF2968}" srcOrd="0" destOrd="0" parTransId="{9130C00C-FBC7-4497-8EB1-5A541D27AED9}" sibTransId="{C0DE1486-C01A-4087-81CB-99370DE17558}"/>
    <dgm:cxn modelId="{F7551F4C-2D0F-4822-82C7-8BACA6F99B00}" type="presOf" srcId="{1F7334FF-57A7-4150-9F72-71E430AC0F0A}" destId="{6B203164-2D4C-4AC8-BC0A-7C5AFB833BBC}" srcOrd="0" destOrd="0" presId="urn:microsoft.com/office/officeart/2005/8/layout/process2"/>
    <dgm:cxn modelId="{AC73B84E-2A9E-402A-81CB-31AA0FA98D95}" type="presOf" srcId="{C0DE1486-C01A-4087-81CB-99370DE17558}" destId="{8E48AE8D-2353-4192-A766-8BDC3BA7DA51}" srcOrd="1" destOrd="0" presId="urn:microsoft.com/office/officeart/2005/8/layout/process2"/>
    <dgm:cxn modelId="{AB897451-6F4B-45EA-83E4-647DC94295BB}" type="presOf" srcId="{8F447C72-5D3A-4BC0-B138-452F4F639426}" destId="{CD5C0836-4FAC-4AFD-A983-C338FEA59E0D}" srcOrd="0" destOrd="0" presId="urn:microsoft.com/office/officeart/2005/8/layout/process2"/>
    <dgm:cxn modelId="{6E1C5C72-B463-4E1F-B7A9-6408B0B330A2}" srcId="{1F7334FF-57A7-4150-9F72-71E430AC0F0A}" destId="{0B7C812E-8E03-40D0-8578-1337B7C956FC}" srcOrd="2" destOrd="0" parTransId="{2716C6D3-5ED6-488D-AE72-B1FFBA392C3D}" sibTransId="{DFFCD811-D88D-4569-8B9E-1D15D34B19A9}"/>
    <dgm:cxn modelId="{DB6EF887-E64B-4C94-AA2F-983668F6E3E8}" type="presOf" srcId="{0B7C812E-8E03-40D0-8578-1337B7C956FC}" destId="{51ACD98C-80D0-4B57-865F-8F255E61CCC9}" srcOrd="0" destOrd="0" presId="urn:microsoft.com/office/officeart/2005/8/layout/process2"/>
    <dgm:cxn modelId="{99F5FA95-1978-40E5-BA00-636DD5597E5D}" type="presOf" srcId="{C0DE1486-C01A-4087-81CB-99370DE17558}" destId="{C0CBB0F6-2D15-4103-A337-B9607D67FA80}" srcOrd="0" destOrd="0" presId="urn:microsoft.com/office/officeart/2005/8/layout/process2"/>
    <dgm:cxn modelId="{DC1904A2-D5DF-40A4-8D19-ECACE3883D47}" type="presOf" srcId="{7F309C55-ED24-4CCC-88BF-E78F16AF2968}" destId="{B03B365A-C6BB-4486-9A9E-2BA852741AEC}" srcOrd="0" destOrd="0" presId="urn:microsoft.com/office/officeart/2005/8/layout/process2"/>
    <dgm:cxn modelId="{A7033EB8-1FCE-4A7A-B99E-80DB3B1EAA81}" type="presOf" srcId="{D03DC530-C5AC-40F9-880F-6DA13A4DD30E}" destId="{DFDD877B-79BB-4190-825A-ECE54192FB3C}" srcOrd="0" destOrd="0" presId="urn:microsoft.com/office/officeart/2005/8/layout/process2"/>
    <dgm:cxn modelId="{3F87E8CA-D59D-42B7-BC94-97620972D02F}" type="presOf" srcId="{D03DC530-C5AC-40F9-880F-6DA13A4DD30E}" destId="{10D2235B-0D61-4764-91CA-A381BD6BEF8E}" srcOrd="1" destOrd="0" presId="urn:microsoft.com/office/officeart/2005/8/layout/process2"/>
    <dgm:cxn modelId="{4AAF05D9-CAF1-4283-8E92-34CA21653351}" srcId="{1F7334FF-57A7-4150-9F72-71E430AC0F0A}" destId="{8F447C72-5D3A-4BC0-B138-452F4F639426}" srcOrd="1" destOrd="0" parTransId="{B95BE1DC-4839-4C11-BED0-10C29F50E796}" sibTransId="{D03DC530-C5AC-40F9-880F-6DA13A4DD30E}"/>
    <dgm:cxn modelId="{4F0CBFEE-5672-4972-98CC-42926EC7A158}" type="presParOf" srcId="{6B203164-2D4C-4AC8-BC0A-7C5AFB833BBC}" destId="{B03B365A-C6BB-4486-9A9E-2BA852741AEC}" srcOrd="0" destOrd="0" presId="urn:microsoft.com/office/officeart/2005/8/layout/process2"/>
    <dgm:cxn modelId="{E4EA94E9-1FA8-4802-ADDF-AC7D7B73B16B}" type="presParOf" srcId="{6B203164-2D4C-4AC8-BC0A-7C5AFB833BBC}" destId="{C0CBB0F6-2D15-4103-A337-B9607D67FA80}" srcOrd="1" destOrd="0" presId="urn:microsoft.com/office/officeart/2005/8/layout/process2"/>
    <dgm:cxn modelId="{AC3B5877-6D65-4CC5-9BF3-587B2F38B701}" type="presParOf" srcId="{C0CBB0F6-2D15-4103-A337-B9607D67FA80}" destId="{8E48AE8D-2353-4192-A766-8BDC3BA7DA51}" srcOrd="0" destOrd="0" presId="urn:microsoft.com/office/officeart/2005/8/layout/process2"/>
    <dgm:cxn modelId="{8D9E20C7-E81C-4876-9373-9789C736157D}" type="presParOf" srcId="{6B203164-2D4C-4AC8-BC0A-7C5AFB833BBC}" destId="{CD5C0836-4FAC-4AFD-A983-C338FEA59E0D}" srcOrd="2" destOrd="0" presId="urn:microsoft.com/office/officeart/2005/8/layout/process2"/>
    <dgm:cxn modelId="{7AF30105-A262-4EA1-937E-72714046AEA2}" type="presParOf" srcId="{6B203164-2D4C-4AC8-BC0A-7C5AFB833BBC}" destId="{DFDD877B-79BB-4190-825A-ECE54192FB3C}" srcOrd="3" destOrd="0" presId="urn:microsoft.com/office/officeart/2005/8/layout/process2"/>
    <dgm:cxn modelId="{717E9FB0-ED5D-49F6-A846-3FBD46EAF3D3}" type="presParOf" srcId="{DFDD877B-79BB-4190-825A-ECE54192FB3C}" destId="{10D2235B-0D61-4764-91CA-A381BD6BEF8E}" srcOrd="0" destOrd="0" presId="urn:microsoft.com/office/officeart/2005/8/layout/process2"/>
    <dgm:cxn modelId="{32E36962-2827-44B6-A170-130B2F4A1DA5}" type="presParOf" srcId="{6B203164-2D4C-4AC8-BC0A-7C5AFB833BBC}" destId="{51ACD98C-80D0-4B57-865F-8F255E61CCC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334FF-57A7-4150-9F72-71E430AC0F0A}" type="doc">
      <dgm:prSet loTypeId="urn:microsoft.com/office/officeart/2005/8/layout/process2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F309C55-ED24-4CCC-88BF-E78F16AF2968}">
      <dgm:prSet phldrT="[Text]"/>
      <dgm:spPr/>
      <dgm:t>
        <a:bodyPr/>
        <a:lstStyle/>
        <a:p>
          <a:r>
            <a:rPr lang="en-US" dirty="0"/>
            <a:t>Click CM icon</a:t>
          </a:r>
        </a:p>
      </dgm:t>
    </dgm:pt>
    <dgm:pt modelId="{9130C00C-FBC7-4497-8EB1-5A541D27AED9}" type="parTrans" cxnId="{442C2428-AE28-47DB-B23F-7B2A59742246}">
      <dgm:prSet/>
      <dgm:spPr/>
      <dgm:t>
        <a:bodyPr/>
        <a:lstStyle/>
        <a:p>
          <a:endParaRPr lang="en-US"/>
        </a:p>
      </dgm:t>
    </dgm:pt>
    <dgm:pt modelId="{C0DE1486-C01A-4087-81CB-99370DE17558}" type="sibTrans" cxnId="{442C2428-AE28-47DB-B23F-7B2A59742246}">
      <dgm:prSet/>
      <dgm:spPr/>
      <dgm:t>
        <a:bodyPr/>
        <a:lstStyle/>
        <a:p>
          <a:endParaRPr lang="en-US"/>
        </a:p>
      </dgm:t>
    </dgm:pt>
    <dgm:pt modelId="{8F447C72-5D3A-4BC0-B138-452F4F639426}">
      <dgm:prSet phldrT="[Text]"/>
      <dgm:spPr/>
      <dgm:t>
        <a:bodyPr/>
        <a:lstStyle/>
        <a:p>
          <a:r>
            <a:rPr lang="en-US" dirty="0"/>
            <a:t>In migration dialog select “Migrate constraints from PCB layout“ and click OK</a:t>
          </a:r>
        </a:p>
      </dgm:t>
    </dgm:pt>
    <dgm:pt modelId="{B95BE1DC-4839-4C11-BED0-10C29F50E796}" type="parTrans" cxnId="{4AAF05D9-CAF1-4283-8E92-34CA21653351}">
      <dgm:prSet/>
      <dgm:spPr/>
      <dgm:t>
        <a:bodyPr/>
        <a:lstStyle/>
        <a:p>
          <a:endParaRPr lang="en-US"/>
        </a:p>
      </dgm:t>
    </dgm:pt>
    <dgm:pt modelId="{D03DC530-C5AC-40F9-880F-6DA13A4DD30E}" type="sibTrans" cxnId="{4AAF05D9-CAF1-4283-8E92-34CA21653351}">
      <dgm:prSet/>
      <dgm:spPr/>
      <dgm:t>
        <a:bodyPr/>
        <a:lstStyle/>
        <a:p>
          <a:endParaRPr lang="en-US"/>
        </a:p>
      </dgm:t>
    </dgm:pt>
    <dgm:pt modelId="{0B7C812E-8E03-40D0-8578-1337B7C956FC}">
      <dgm:prSet phldrT="[Text]"/>
      <dgm:spPr/>
      <dgm:t>
        <a:bodyPr/>
        <a:lstStyle/>
        <a:p>
          <a:r>
            <a:rPr lang="en-US" dirty="0"/>
            <a:t>Click CM icon to open CM (CM enabled)</a:t>
          </a:r>
        </a:p>
      </dgm:t>
    </dgm:pt>
    <dgm:pt modelId="{2716C6D3-5ED6-488D-AE72-B1FFBA392C3D}" type="parTrans" cxnId="{6E1C5C72-B463-4E1F-B7A9-6408B0B330A2}">
      <dgm:prSet/>
      <dgm:spPr/>
      <dgm:t>
        <a:bodyPr/>
        <a:lstStyle/>
        <a:p>
          <a:endParaRPr lang="en-US"/>
        </a:p>
      </dgm:t>
    </dgm:pt>
    <dgm:pt modelId="{DFFCD811-D88D-4569-8B9E-1D15D34B19A9}" type="sibTrans" cxnId="{6E1C5C72-B463-4E1F-B7A9-6408B0B330A2}">
      <dgm:prSet/>
      <dgm:spPr/>
      <dgm:t>
        <a:bodyPr/>
        <a:lstStyle/>
        <a:p>
          <a:endParaRPr lang="en-US"/>
        </a:p>
      </dgm:t>
    </dgm:pt>
    <dgm:pt modelId="{3276B0DA-A9CC-44E5-8032-75CC1ED9428C}">
      <dgm:prSet phldrT="[Text]"/>
      <dgm:spPr/>
      <dgm:t>
        <a:bodyPr/>
        <a:lstStyle/>
        <a:p>
          <a:r>
            <a:rPr lang="en-US" dirty="0"/>
            <a:t>Run Front-to-Back</a:t>
          </a:r>
        </a:p>
      </dgm:t>
    </dgm:pt>
    <dgm:pt modelId="{E9945445-551B-4293-BFC1-0BE0EF9BC2D5}" type="parTrans" cxnId="{4D0C9A8E-CFF3-4C9A-B5EB-7E33CD8B80C7}">
      <dgm:prSet/>
      <dgm:spPr/>
      <dgm:t>
        <a:bodyPr/>
        <a:lstStyle/>
        <a:p>
          <a:endParaRPr lang="en-US"/>
        </a:p>
      </dgm:t>
    </dgm:pt>
    <dgm:pt modelId="{E83FE9E3-477F-418A-BA3A-CDB70A6C82DB}" type="sibTrans" cxnId="{4D0C9A8E-CFF3-4C9A-B5EB-7E33CD8B80C7}">
      <dgm:prSet/>
      <dgm:spPr/>
      <dgm:t>
        <a:bodyPr/>
        <a:lstStyle/>
        <a:p>
          <a:endParaRPr lang="en-US"/>
        </a:p>
      </dgm:t>
    </dgm:pt>
    <dgm:pt modelId="{0FEE36FE-12DD-4140-A14E-A19C18570161}">
      <dgm:prSet phldrT="[Text]"/>
      <dgm:spPr/>
      <dgm:t>
        <a:bodyPr/>
        <a:lstStyle/>
        <a:p>
          <a:r>
            <a:rPr lang="en-US" dirty="0"/>
            <a:t>Run Back-to-Front</a:t>
          </a:r>
        </a:p>
      </dgm:t>
    </dgm:pt>
    <dgm:pt modelId="{BD41439D-D783-4C60-985D-35D40D935B19}" type="parTrans" cxnId="{70377B66-1F57-4188-B7C0-8C0DC9D6CAE2}">
      <dgm:prSet/>
      <dgm:spPr/>
      <dgm:t>
        <a:bodyPr/>
        <a:lstStyle/>
        <a:p>
          <a:endParaRPr lang="en-US"/>
        </a:p>
      </dgm:t>
    </dgm:pt>
    <dgm:pt modelId="{77ADEF3E-EDFD-42D4-ACCD-CA688CCD7659}" type="sibTrans" cxnId="{70377B66-1F57-4188-B7C0-8C0DC9D6CAE2}">
      <dgm:prSet/>
      <dgm:spPr/>
      <dgm:t>
        <a:bodyPr/>
        <a:lstStyle/>
        <a:p>
          <a:endParaRPr lang="en-US"/>
        </a:p>
      </dgm:t>
    </dgm:pt>
    <dgm:pt modelId="{6B203164-2D4C-4AC8-BC0A-7C5AFB833BBC}" type="pres">
      <dgm:prSet presAssocID="{1F7334FF-57A7-4150-9F72-71E430AC0F0A}" presName="linearFlow" presStyleCnt="0">
        <dgm:presLayoutVars>
          <dgm:resizeHandles val="exact"/>
        </dgm:presLayoutVars>
      </dgm:prSet>
      <dgm:spPr/>
    </dgm:pt>
    <dgm:pt modelId="{B03B365A-C6BB-4486-9A9E-2BA852741AEC}" type="pres">
      <dgm:prSet presAssocID="{7F309C55-ED24-4CCC-88BF-E78F16AF2968}" presName="node" presStyleLbl="node1" presStyleIdx="0" presStyleCnt="5">
        <dgm:presLayoutVars>
          <dgm:bulletEnabled val="1"/>
        </dgm:presLayoutVars>
      </dgm:prSet>
      <dgm:spPr/>
    </dgm:pt>
    <dgm:pt modelId="{C0CBB0F6-2D15-4103-A337-B9607D67FA80}" type="pres">
      <dgm:prSet presAssocID="{C0DE1486-C01A-4087-81CB-99370DE17558}" presName="sibTrans" presStyleLbl="sibTrans2D1" presStyleIdx="0" presStyleCnt="4"/>
      <dgm:spPr/>
    </dgm:pt>
    <dgm:pt modelId="{8E48AE8D-2353-4192-A766-8BDC3BA7DA51}" type="pres">
      <dgm:prSet presAssocID="{C0DE1486-C01A-4087-81CB-99370DE17558}" presName="connectorText" presStyleLbl="sibTrans2D1" presStyleIdx="0" presStyleCnt="4"/>
      <dgm:spPr/>
    </dgm:pt>
    <dgm:pt modelId="{CD5C0836-4FAC-4AFD-A983-C338FEA59E0D}" type="pres">
      <dgm:prSet presAssocID="{8F447C72-5D3A-4BC0-B138-452F4F639426}" presName="node" presStyleLbl="node1" presStyleIdx="1" presStyleCnt="5">
        <dgm:presLayoutVars>
          <dgm:bulletEnabled val="1"/>
        </dgm:presLayoutVars>
      </dgm:prSet>
      <dgm:spPr/>
    </dgm:pt>
    <dgm:pt modelId="{DFDD877B-79BB-4190-825A-ECE54192FB3C}" type="pres">
      <dgm:prSet presAssocID="{D03DC530-C5AC-40F9-880F-6DA13A4DD30E}" presName="sibTrans" presStyleLbl="sibTrans2D1" presStyleIdx="1" presStyleCnt="4"/>
      <dgm:spPr/>
    </dgm:pt>
    <dgm:pt modelId="{10D2235B-0D61-4764-91CA-A381BD6BEF8E}" type="pres">
      <dgm:prSet presAssocID="{D03DC530-C5AC-40F9-880F-6DA13A4DD30E}" presName="connectorText" presStyleLbl="sibTrans2D1" presStyleIdx="1" presStyleCnt="4"/>
      <dgm:spPr/>
    </dgm:pt>
    <dgm:pt modelId="{568F62D0-CBCE-4D2D-AC1A-1B3F69D44528}" type="pres">
      <dgm:prSet presAssocID="{3276B0DA-A9CC-44E5-8032-75CC1ED9428C}" presName="node" presStyleLbl="node1" presStyleIdx="2" presStyleCnt="5">
        <dgm:presLayoutVars>
          <dgm:bulletEnabled val="1"/>
        </dgm:presLayoutVars>
      </dgm:prSet>
      <dgm:spPr/>
    </dgm:pt>
    <dgm:pt modelId="{D16CAA69-FB7B-4FDA-A4BD-09C2E60163BE}" type="pres">
      <dgm:prSet presAssocID="{E83FE9E3-477F-418A-BA3A-CDB70A6C82DB}" presName="sibTrans" presStyleLbl="sibTrans2D1" presStyleIdx="2" presStyleCnt="4"/>
      <dgm:spPr/>
    </dgm:pt>
    <dgm:pt modelId="{0E6C4DE2-CFCA-487D-A894-EB7B3BDD79B6}" type="pres">
      <dgm:prSet presAssocID="{E83FE9E3-477F-418A-BA3A-CDB70A6C82DB}" presName="connectorText" presStyleLbl="sibTrans2D1" presStyleIdx="2" presStyleCnt="4"/>
      <dgm:spPr/>
    </dgm:pt>
    <dgm:pt modelId="{D0247181-2E98-49EF-8420-CE07AF313E26}" type="pres">
      <dgm:prSet presAssocID="{0FEE36FE-12DD-4140-A14E-A19C18570161}" presName="node" presStyleLbl="node1" presStyleIdx="3" presStyleCnt="5">
        <dgm:presLayoutVars>
          <dgm:bulletEnabled val="1"/>
        </dgm:presLayoutVars>
      </dgm:prSet>
      <dgm:spPr/>
    </dgm:pt>
    <dgm:pt modelId="{94A65F95-04C4-4BD2-842B-DA1C164BB432}" type="pres">
      <dgm:prSet presAssocID="{77ADEF3E-EDFD-42D4-ACCD-CA688CCD7659}" presName="sibTrans" presStyleLbl="sibTrans2D1" presStyleIdx="3" presStyleCnt="4"/>
      <dgm:spPr/>
    </dgm:pt>
    <dgm:pt modelId="{66EA73B9-FB9A-40D3-ADB3-4B9A4734F648}" type="pres">
      <dgm:prSet presAssocID="{77ADEF3E-EDFD-42D4-ACCD-CA688CCD7659}" presName="connectorText" presStyleLbl="sibTrans2D1" presStyleIdx="3" presStyleCnt="4"/>
      <dgm:spPr/>
    </dgm:pt>
    <dgm:pt modelId="{51ACD98C-80D0-4B57-865F-8F255E61CCC9}" type="pres">
      <dgm:prSet presAssocID="{0B7C812E-8E03-40D0-8578-1337B7C956FC}" presName="node" presStyleLbl="node1" presStyleIdx="4" presStyleCnt="5">
        <dgm:presLayoutVars>
          <dgm:bulletEnabled val="1"/>
        </dgm:presLayoutVars>
      </dgm:prSet>
      <dgm:spPr/>
    </dgm:pt>
  </dgm:ptLst>
  <dgm:cxnLst>
    <dgm:cxn modelId="{442C2428-AE28-47DB-B23F-7B2A59742246}" srcId="{1F7334FF-57A7-4150-9F72-71E430AC0F0A}" destId="{7F309C55-ED24-4CCC-88BF-E78F16AF2968}" srcOrd="0" destOrd="0" parTransId="{9130C00C-FBC7-4497-8EB1-5A541D27AED9}" sibTransId="{C0DE1486-C01A-4087-81CB-99370DE17558}"/>
    <dgm:cxn modelId="{70377B66-1F57-4188-B7C0-8C0DC9D6CAE2}" srcId="{1F7334FF-57A7-4150-9F72-71E430AC0F0A}" destId="{0FEE36FE-12DD-4140-A14E-A19C18570161}" srcOrd="3" destOrd="0" parTransId="{BD41439D-D783-4C60-985D-35D40D935B19}" sibTransId="{77ADEF3E-EDFD-42D4-ACCD-CA688CCD7659}"/>
    <dgm:cxn modelId="{F7551F4C-2D0F-4822-82C7-8BACA6F99B00}" type="presOf" srcId="{1F7334FF-57A7-4150-9F72-71E430AC0F0A}" destId="{6B203164-2D4C-4AC8-BC0A-7C5AFB833BBC}" srcOrd="0" destOrd="0" presId="urn:microsoft.com/office/officeart/2005/8/layout/process2"/>
    <dgm:cxn modelId="{AC73B84E-2A9E-402A-81CB-31AA0FA98D95}" type="presOf" srcId="{C0DE1486-C01A-4087-81CB-99370DE17558}" destId="{8E48AE8D-2353-4192-A766-8BDC3BA7DA51}" srcOrd="1" destOrd="0" presId="urn:microsoft.com/office/officeart/2005/8/layout/process2"/>
    <dgm:cxn modelId="{AB897451-6F4B-45EA-83E4-647DC94295BB}" type="presOf" srcId="{8F447C72-5D3A-4BC0-B138-452F4F639426}" destId="{CD5C0836-4FAC-4AFD-A983-C338FEA59E0D}" srcOrd="0" destOrd="0" presId="urn:microsoft.com/office/officeart/2005/8/layout/process2"/>
    <dgm:cxn modelId="{E943F751-2F22-4DCF-9BEE-E0CD81085DEB}" type="presOf" srcId="{3276B0DA-A9CC-44E5-8032-75CC1ED9428C}" destId="{568F62D0-CBCE-4D2D-AC1A-1B3F69D44528}" srcOrd="0" destOrd="0" presId="urn:microsoft.com/office/officeart/2005/8/layout/process2"/>
    <dgm:cxn modelId="{6E1C5C72-B463-4E1F-B7A9-6408B0B330A2}" srcId="{1F7334FF-57A7-4150-9F72-71E430AC0F0A}" destId="{0B7C812E-8E03-40D0-8578-1337B7C956FC}" srcOrd="4" destOrd="0" parTransId="{2716C6D3-5ED6-488D-AE72-B1FFBA392C3D}" sibTransId="{DFFCD811-D88D-4569-8B9E-1D15D34B19A9}"/>
    <dgm:cxn modelId="{DB6EF887-E64B-4C94-AA2F-983668F6E3E8}" type="presOf" srcId="{0B7C812E-8E03-40D0-8578-1337B7C956FC}" destId="{51ACD98C-80D0-4B57-865F-8F255E61CCC9}" srcOrd="0" destOrd="0" presId="urn:microsoft.com/office/officeart/2005/8/layout/process2"/>
    <dgm:cxn modelId="{4D0C9A8E-CFF3-4C9A-B5EB-7E33CD8B80C7}" srcId="{1F7334FF-57A7-4150-9F72-71E430AC0F0A}" destId="{3276B0DA-A9CC-44E5-8032-75CC1ED9428C}" srcOrd="2" destOrd="0" parTransId="{E9945445-551B-4293-BFC1-0BE0EF9BC2D5}" sibTransId="{E83FE9E3-477F-418A-BA3A-CDB70A6C82DB}"/>
    <dgm:cxn modelId="{99F5FA95-1978-40E5-BA00-636DD5597E5D}" type="presOf" srcId="{C0DE1486-C01A-4087-81CB-99370DE17558}" destId="{C0CBB0F6-2D15-4103-A337-B9607D67FA80}" srcOrd="0" destOrd="0" presId="urn:microsoft.com/office/officeart/2005/8/layout/process2"/>
    <dgm:cxn modelId="{DC1904A2-D5DF-40A4-8D19-ECACE3883D47}" type="presOf" srcId="{7F309C55-ED24-4CCC-88BF-E78F16AF2968}" destId="{B03B365A-C6BB-4486-9A9E-2BA852741AEC}" srcOrd="0" destOrd="0" presId="urn:microsoft.com/office/officeart/2005/8/layout/process2"/>
    <dgm:cxn modelId="{CECED7AF-2D75-4257-8695-A7815915111D}" type="presOf" srcId="{77ADEF3E-EDFD-42D4-ACCD-CA688CCD7659}" destId="{66EA73B9-FB9A-40D3-ADB3-4B9A4734F648}" srcOrd="1" destOrd="0" presId="urn:microsoft.com/office/officeart/2005/8/layout/process2"/>
    <dgm:cxn modelId="{A7033EB8-1FCE-4A7A-B99E-80DB3B1EAA81}" type="presOf" srcId="{D03DC530-C5AC-40F9-880F-6DA13A4DD30E}" destId="{DFDD877B-79BB-4190-825A-ECE54192FB3C}" srcOrd="0" destOrd="0" presId="urn:microsoft.com/office/officeart/2005/8/layout/process2"/>
    <dgm:cxn modelId="{0E84C7BB-B218-42D3-B03E-02C3A45159E5}" type="presOf" srcId="{E83FE9E3-477F-418A-BA3A-CDB70A6C82DB}" destId="{0E6C4DE2-CFCA-487D-A894-EB7B3BDD79B6}" srcOrd="1" destOrd="0" presId="urn:microsoft.com/office/officeart/2005/8/layout/process2"/>
    <dgm:cxn modelId="{5DEA1EC9-8224-4740-B8A9-F7DF494EECBA}" type="presOf" srcId="{E83FE9E3-477F-418A-BA3A-CDB70A6C82DB}" destId="{D16CAA69-FB7B-4FDA-A4BD-09C2E60163BE}" srcOrd="0" destOrd="0" presId="urn:microsoft.com/office/officeart/2005/8/layout/process2"/>
    <dgm:cxn modelId="{A6D050C9-6C56-4B21-8FDC-17515ED99D06}" type="presOf" srcId="{77ADEF3E-EDFD-42D4-ACCD-CA688CCD7659}" destId="{94A65F95-04C4-4BD2-842B-DA1C164BB432}" srcOrd="0" destOrd="0" presId="urn:microsoft.com/office/officeart/2005/8/layout/process2"/>
    <dgm:cxn modelId="{3F87E8CA-D59D-42B7-BC94-97620972D02F}" type="presOf" srcId="{D03DC530-C5AC-40F9-880F-6DA13A4DD30E}" destId="{10D2235B-0D61-4764-91CA-A381BD6BEF8E}" srcOrd="1" destOrd="0" presId="urn:microsoft.com/office/officeart/2005/8/layout/process2"/>
    <dgm:cxn modelId="{4AAF05D9-CAF1-4283-8E92-34CA21653351}" srcId="{1F7334FF-57A7-4150-9F72-71E430AC0F0A}" destId="{8F447C72-5D3A-4BC0-B138-452F4F639426}" srcOrd="1" destOrd="0" parTransId="{B95BE1DC-4839-4C11-BED0-10C29F50E796}" sibTransId="{D03DC530-C5AC-40F9-880F-6DA13A4DD30E}"/>
    <dgm:cxn modelId="{B90D7FE3-BD4F-42FF-BD03-C25C87C5A06F}" type="presOf" srcId="{0FEE36FE-12DD-4140-A14E-A19C18570161}" destId="{D0247181-2E98-49EF-8420-CE07AF313E26}" srcOrd="0" destOrd="0" presId="urn:microsoft.com/office/officeart/2005/8/layout/process2"/>
    <dgm:cxn modelId="{4F0CBFEE-5672-4972-98CC-42926EC7A158}" type="presParOf" srcId="{6B203164-2D4C-4AC8-BC0A-7C5AFB833BBC}" destId="{B03B365A-C6BB-4486-9A9E-2BA852741AEC}" srcOrd="0" destOrd="0" presId="urn:microsoft.com/office/officeart/2005/8/layout/process2"/>
    <dgm:cxn modelId="{E4EA94E9-1FA8-4802-ADDF-AC7D7B73B16B}" type="presParOf" srcId="{6B203164-2D4C-4AC8-BC0A-7C5AFB833BBC}" destId="{C0CBB0F6-2D15-4103-A337-B9607D67FA80}" srcOrd="1" destOrd="0" presId="urn:microsoft.com/office/officeart/2005/8/layout/process2"/>
    <dgm:cxn modelId="{AC3B5877-6D65-4CC5-9BF3-587B2F38B701}" type="presParOf" srcId="{C0CBB0F6-2D15-4103-A337-B9607D67FA80}" destId="{8E48AE8D-2353-4192-A766-8BDC3BA7DA51}" srcOrd="0" destOrd="0" presId="urn:microsoft.com/office/officeart/2005/8/layout/process2"/>
    <dgm:cxn modelId="{8D9E20C7-E81C-4876-9373-9789C736157D}" type="presParOf" srcId="{6B203164-2D4C-4AC8-BC0A-7C5AFB833BBC}" destId="{CD5C0836-4FAC-4AFD-A983-C338FEA59E0D}" srcOrd="2" destOrd="0" presId="urn:microsoft.com/office/officeart/2005/8/layout/process2"/>
    <dgm:cxn modelId="{7AF30105-A262-4EA1-937E-72714046AEA2}" type="presParOf" srcId="{6B203164-2D4C-4AC8-BC0A-7C5AFB833BBC}" destId="{DFDD877B-79BB-4190-825A-ECE54192FB3C}" srcOrd="3" destOrd="0" presId="urn:microsoft.com/office/officeart/2005/8/layout/process2"/>
    <dgm:cxn modelId="{717E9FB0-ED5D-49F6-A846-3FBD46EAF3D3}" type="presParOf" srcId="{DFDD877B-79BB-4190-825A-ECE54192FB3C}" destId="{10D2235B-0D61-4764-91CA-A381BD6BEF8E}" srcOrd="0" destOrd="0" presId="urn:microsoft.com/office/officeart/2005/8/layout/process2"/>
    <dgm:cxn modelId="{2A74379C-FC67-4A2A-B5DB-99A33964C2D8}" type="presParOf" srcId="{6B203164-2D4C-4AC8-BC0A-7C5AFB833BBC}" destId="{568F62D0-CBCE-4D2D-AC1A-1B3F69D44528}" srcOrd="4" destOrd="0" presId="urn:microsoft.com/office/officeart/2005/8/layout/process2"/>
    <dgm:cxn modelId="{EB043527-D0A4-4342-966D-FA9837830456}" type="presParOf" srcId="{6B203164-2D4C-4AC8-BC0A-7C5AFB833BBC}" destId="{D16CAA69-FB7B-4FDA-A4BD-09C2E60163BE}" srcOrd="5" destOrd="0" presId="urn:microsoft.com/office/officeart/2005/8/layout/process2"/>
    <dgm:cxn modelId="{57A60766-8EB5-4CF7-BF7E-8BD99F555E08}" type="presParOf" srcId="{D16CAA69-FB7B-4FDA-A4BD-09C2E60163BE}" destId="{0E6C4DE2-CFCA-487D-A894-EB7B3BDD79B6}" srcOrd="0" destOrd="0" presId="urn:microsoft.com/office/officeart/2005/8/layout/process2"/>
    <dgm:cxn modelId="{5AE819C4-DEB4-4F88-BECB-638A1A681F60}" type="presParOf" srcId="{6B203164-2D4C-4AC8-BC0A-7C5AFB833BBC}" destId="{D0247181-2E98-49EF-8420-CE07AF313E26}" srcOrd="6" destOrd="0" presId="urn:microsoft.com/office/officeart/2005/8/layout/process2"/>
    <dgm:cxn modelId="{E2036601-0B41-4BC6-9A93-78DF0847838F}" type="presParOf" srcId="{6B203164-2D4C-4AC8-BC0A-7C5AFB833BBC}" destId="{94A65F95-04C4-4BD2-842B-DA1C164BB432}" srcOrd="7" destOrd="0" presId="urn:microsoft.com/office/officeart/2005/8/layout/process2"/>
    <dgm:cxn modelId="{50192654-57F1-4B3D-85E3-1821613202F7}" type="presParOf" srcId="{94A65F95-04C4-4BD2-842B-DA1C164BB432}" destId="{66EA73B9-FB9A-40D3-ADB3-4B9A4734F648}" srcOrd="0" destOrd="0" presId="urn:microsoft.com/office/officeart/2005/8/layout/process2"/>
    <dgm:cxn modelId="{32E36962-2827-44B6-A170-130B2F4A1DA5}" type="presParOf" srcId="{6B203164-2D4C-4AC8-BC0A-7C5AFB833BBC}" destId="{51ACD98C-80D0-4B57-865F-8F255E61CCC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B365A-C6BB-4486-9A9E-2BA852741AEC}">
      <dsp:nvSpPr>
        <dsp:cNvPr id="0" name=""/>
        <dsp:cNvSpPr/>
      </dsp:nvSpPr>
      <dsp:spPr>
        <a:xfrm>
          <a:off x="545967" y="0"/>
          <a:ext cx="2789950" cy="1121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CM icon</a:t>
          </a:r>
        </a:p>
      </dsp:txBody>
      <dsp:txXfrm>
        <a:off x="578817" y="32850"/>
        <a:ext cx="2724250" cy="1055888"/>
      </dsp:txXfrm>
    </dsp:sp>
    <dsp:sp modelId="{C0CBB0F6-2D15-4103-A337-B9607D67FA80}">
      <dsp:nvSpPr>
        <dsp:cNvPr id="0" name=""/>
        <dsp:cNvSpPr/>
      </dsp:nvSpPr>
      <dsp:spPr>
        <a:xfrm rot="5400000">
          <a:off x="1730645" y="1149627"/>
          <a:ext cx="420595" cy="5047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789529" y="1191686"/>
        <a:ext cx="302828" cy="294417"/>
      </dsp:txXfrm>
    </dsp:sp>
    <dsp:sp modelId="{CD5C0836-4FAC-4AFD-A983-C338FEA59E0D}">
      <dsp:nvSpPr>
        <dsp:cNvPr id="0" name=""/>
        <dsp:cNvSpPr/>
      </dsp:nvSpPr>
      <dsp:spPr>
        <a:xfrm>
          <a:off x="545967" y="1682382"/>
          <a:ext cx="2789950" cy="1121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migration dialog select migrate constraints from schematic  and click OK </a:t>
          </a:r>
        </a:p>
      </dsp:txBody>
      <dsp:txXfrm>
        <a:off x="578817" y="1715232"/>
        <a:ext cx="2724250" cy="1055888"/>
      </dsp:txXfrm>
    </dsp:sp>
    <dsp:sp modelId="{DFDD877B-79BB-4190-825A-ECE54192FB3C}">
      <dsp:nvSpPr>
        <dsp:cNvPr id="0" name=""/>
        <dsp:cNvSpPr/>
      </dsp:nvSpPr>
      <dsp:spPr>
        <a:xfrm rot="5400000">
          <a:off x="1730645" y="2832010"/>
          <a:ext cx="420595" cy="5047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789529" y="2874069"/>
        <a:ext cx="302828" cy="294417"/>
      </dsp:txXfrm>
    </dsp:sp>
    <dsp:sp modelId="{51ACD98C-80D0-4B57-865F-8F255E61CCC9}">
      <dsp:nvSpPr>
        <dsp:cNvPr id="0" name=""/>
        <dsp:cNvSpPr/>
      </dsp:nvSpPr>
      <dsp:spPr>
        <a:xfrm>
          <a:off x="545967" y="3364764"/>
          <a:ext cx="2789950" cy="1121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CM launches (CM enabled)</a:t>
          </a:r>
        </a:p>
      </dsp:txBody>
      <dsp:txXfrm>
        <a:off x="578817" y="3397614"/>
        <a:ext cx="2724250" cy="105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B365A-C6BB-4486-9A9E-2BA852741AEC}">
      <dsp:nvSpPr>
        <dsp:cNvPr id="0" name=""/>
        <dsp:cNvSpPr/>
      </dsp:nvSpPr>
      <dsp:spPr>
        <a:xfrm>
          <a:off x="545967" y="0"/>
          <a:ext cx="2789950" cy="1121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CM icon</a:t>
          </a:r>
        </a:p>
      </dsp:txBody>
      <dsp:txXfrm>
        <a:off x="578817" y="32850"/>
        <a:ext cx="2724250" cy="1055888"/>
      </dsp:txXfrm>
    </dsp:sp>
    <dsp:sp modelId="{C0CBB0F6-2D15-4103-A337-B9607D67FA80}">
      <dsp:nvSpPr>
        <dsp:cNvPr id="0" name=""/>
        <dsp:cNvSpPr/>
      </dsp:nvSpPr>
      <dsp:spPr>
        <a:xfrm rot="5400000">
          <a:off x="1730645" y="1149627"/>
          <a:ext cx="420595" cy="5047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789529" y="1191686"/>
        <a:ext cx="302828" cy="294417"/>
      </dsp:txXfrm>
    </dsp:sp>
    <dsp:sp modelId="{CD5C0836-4FAC-4AFD-A983-C338FEA59E0D}">
      <dsp:nvSpPr>
        <dsp:cNvPr id="0" name=""/>
        <dsp:cNvSpPr/>
      </dsp:nvSpPr>
      <dsp:spPr>
        <a:xfrm>
          <a:off x="545967" y="1682382"/>
          <a:ext cx="2789950" cy="1121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migration dialog select migrate constraints from schematic  and click OK </a:t>
          </a:r>
        </a:p>
      </dsp:txBody>
      <dsp:txXfrm>
        <a:off x="578817" y="1715232"/>
        <a:ext cx="2724250" cy="1055888"/>
      </dsp:txXfrm>
    </dsp:sp>
    <dsp:sp modelId="{DFDD877B-79BB-4190-825A-ECE54192FB3C}">
      <dsp:nvSpPr>
        <dsp:cNvPr id="0" name=""/>
        <dsp:cNvSpPr/>
      </dsp:nvSpPr>
      <dsp:spPr>
        <a:xfrm rot="5400000">
          <a:off x="1730645" y="2832010"/>
          <a:ext cx="420595" cy="5047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789529" y="2874069"/>
        <a:ext cx="302828" cy="294417"/>
      </dsp:txXfrm>
    </dsp:sp>
    <dsp:sp modelId="{51ACD98C-80D0-4B57-865F-8F255E61CCC9}">
      <dsp:nvSpPr>
        <dsp:cNvPr id="0" name=""/>
        <dsp:cNvSpPr/>
      </dsp:nvSpPr>
      <dsp:spPr>
        <a:xfrm>
          <a:off x="545967" y="3364764"/>
          <a:ext cx="2789950" cy="1121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CM launches (CM enabled)</a:t>
          </a:r>
        </a:p>
      </dsp:txBody>
      <dsp:txXfrm>
        <a:off x="578817" y="3397614"/>
        <a:ext cx="2724250" cy="1055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B365A-C6BB-4486-9A9E-2BA852741AEC}">
      <dsp:nvSpPr>
        <dsp:cNvPr id="0" name=""/>
        <dsp:cNvSpPr/>
      </dsp:nvSpPr>
      <dsp:spPr>
        <a:xfrm>
          <a:off x="901394" y="601"/>
          <a:ext cx="2186741" cy="703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Click CM icon</a:t>
          </a:r>
        </a:p>
      </dsp:txBody>
      <dsp:txXfrm>
        <a:off x="922013" y="21220"/>
        <a:ext cx="2145503" cy="662743"/>
      </dsp:txXfrm>
    </dsp:sp>
    <dsp:sp modelId="{C0CBB0F6-2D15-4103-A337-B9607D67FA80}">
      <dsp:nvSpPr>
        <dsp:cNvPr id="0" name=""/>
        <dsp:cNvSpPr/>
      </dsp:nvSpPr>
      <dsp:spPr>
        <a:xfrm rot="5400000">
          <a:off x="1862768" y="722182"/>
          <a:ext cx="263992" cy="3167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99727" y="748581"/>
        <a:ext cx="190075" cy="184794"/>
      </dsp:txXfrm>
    </dsp:sp>
    <dsp:sp modelId="{CD5C0836-4FAC-4AFD-A983-C338FEA59E0D}">
      <dsp:nvSpPr>
        <dsp:cNvPr id="0" name=""/>
        <dsp:cNvSpPr/>
      </dsp:nvSpPr>
      <dsp:spPr>
        <a:xfrm>
          <a:off x="901394" y="1056573"/>
          <a:ext cx="2186741" cy="703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migration dialog select “Migrate constraints from PCB layout“ and click OK</a:t>
          </a:r>
        </a:p>
      </dsp:txBody>
      <dsp:txXfrm>
        <a:off x="922013" y="1077192"/>
        <a:ext cx="2145503" cy="662743"/>
      </dsp:txXfrm>
    </dsp:sp>
    <dsp:sp modelId="{DFDD877B-79BB-4190-825A-ECE54192FB3C}">
      <dsp:nvSpPr>
        <dsp:cNvPr id="0" name=""/>
        <dsp:cNvSpPr/>
      </dsp:nvSpPr>
      <dsp:spPr>
        <a:xfrm rot="5400000">
          <a:off x="1862768" y="1778154"/>
          <a:ext cx="263992" cy="3167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99727" y="1804553"/>
        <a:ext cx="190075" cy="184794"/>
      </dsp:txXfrm>
    </dsp:sp>
    <dsp:sp modelId="{568F62D0-CBCE-4D2D-AC1A-1B3F69D44528}">
      <dsp:nvSpPr>
        <dsp:cNvPr id="0" name=""/>
        <dsp:cNvSpPr/>
      </dsp:nvSpPr>
      <dsp:spPr>
        <a:xfrm>
          <a:off x="901394" y="2112545"/>
          <a:ext cx="2186741" cy="703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 Front-to-Back</a:t>
          </a:r>
        </a:p>
      </dsp:txBody>
      <dsp:txXfrm>
        <a:off x="922013" y="2133164"/>
        <a:ext cx="2145503" cy="662743"/>
      </dsp:txXfrm>
    </dsp:sp>
    <dsp:sp modelId="{D16CAA69-FB7B-4FDA-A4BD-09C2E60163BE}">
      <dsp:nvSpPr>
        <dsp:cNvPr id="0" name=""/>
        <dsp:cNvSpPr/>
      </dsp:nvSpPr>
      <dsp:spPr>
        <a:xfrm rot="5400000">
          <a:off x="1862768" y="2834126"/>
          <a:ext cx="263992" cy="3167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99727" y="2860525"/>
        <a:ext cx="190075" cy="184794"/>
      </dsp:txXfrm>
    </dsp:sp>
    <dsp:sp modelId="{D0247181-2E98-49EF-8420-CE07AF313E26}">
      <dsp:nvSpPr>
        <dsp:cNvPr id="0" name=""/>
        <dsp:cNvSpPr/>
      </dsp:nvSpPr>
      <dsp:spPr>
        <a:xfrm>
          <a:off x="901394" y="3168517"/>
          <a:ext cx="2186741" cy="703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 Back-to-Front</a:t>
          </a:r>
        </a:p>
      </dsp:txBody>
      <dsp:txXfrm>
        <a:off x="922013" y="3189136"/>
        <a:ext cx="2145503" cy="662743"/>
      </dsp:txXfrm>
    </dsp:sp>
    <dsp:sp modelId="{94A65F95-04C4-4BD2-842B-DA1C164BB432}">
      <dsp:nvSpPr>
        <dsp:cNvPr id="0" name=""/>
        <dsp:cNvSpPr/>
      </dsp:nvSpPr>
      <dsp:spPr>
        <a:xfrm rot="5400000">
          <a:off x="1862768" y="3890097"/>
          <a:ext cx="263992" cy="3167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899727" y="3916496"/>
        <a:ext cx="190075" cy="184794"/>
      </dsp:txXfrm>
    </dsp:sp>
    <dsp:sp modelId="{51ACD98C-80D0-4B57-865F-8F255E61CCC9}">
      <dsp:nvSpPr>
        <dsp:cNvPr id="0" name=""/>
        <dsp:cNvSpPr/>
      </dsp:nvSpPr>
      <dsp:spPr>
        <a:xfrm>
          <a:off x="901394" y="4224489"/>
          <a:ext cx="2186741" cy="703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Click CM icon to open CM (CM enabled)</a:t>
          </a:r>
        </a:p>
      </dsp:txBody>
      <dsp:txXfrm>
        <a:off x="922013" y="4245108"/>
        <a:ext cx="2145503" cy="66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8200FE5-9FD6-4328-82E1-71AB3DAA205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BE4B85AF-D163-45B6-8A0B-F47412D461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90168" tIns="45083" rIns="90168" bIns="45083"/>
          <a:lstStyle/>
          <a:p>
            <a:fld id="{19F4FD95-8DFB-4E27-B6CF-D3B2047542D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415925"/>
            <a:ext cx="6321425" cy="3556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418" indent="-22541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10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7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4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53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5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2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1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91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8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4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2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7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0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9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3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BF07-214B-4F7C-A650-6AA3B6EEB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E7D6-506D-4379-894D-2CA2D6B75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3DF8D-1007-471F-9C0B-990FA26B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FF7F-A0C4-4045-B550-FD351804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69E0-9374-406F-8681-51C58D62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1341-52FC-4432-964F-8C6BE948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0AA57-7086-498B-AA55-B2724EC7F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D034-4B7E-4127-8F00-7449DE83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BA6E5-5080-4D55-93D4-2453B096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19A4-8F83-4C59-9D2A-83B11184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C99EF-9805-45EC-9F14-BB30080FE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F180F-4BB2-4923-84C9-7348951C8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79775-BE90-4E66-A62F-7F56168C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DE18E-01DE-4297-BEB6-C5AB3D72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FD3EF-2FBA-425C-AE29-DA495865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A493-9392-485D-AD96-14E99C5F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9E5E-AEB1-44B7-B034-456AE916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1414-FA60-4389-BEA4-AEC71BCB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96E7-6A10-492A-86FA-96D0E4D7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65993-D35F-48DA-8ED5-5094185B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FCC9-9503-4380-ADAE-18B2D03F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29AC8-2A14-4CD0-9905-92F015CF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A1D2-8BB7-4FFC-823A-91A10A0F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1EA65-DC66-4F26-AE7C-CA504373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137A-3040-40B4-AAA1-D8F8E85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DB0A-697A-4C24-815A-F074175A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BCDE-539C-4ECA-8640-905BD7B02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BCCA1-4BDA-44F0-AB64-60881A0CC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EF26B-F989-4149-A559-DCE11E4A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BC745-A1D6-40A0-A7A4-798E8999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FF94E-7EAB-4F7B-AD92-1FDD8FDD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5B43-E804-48ED-AAA5-D8D40607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A822B-29F1-46F8-BA21-60BCEE9D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D8F4E-48C2-43A8-A196-60A0274A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F6394-DB92-417E-9695-6D9470B09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C8CE7-A976-40D8-98E4-712C675E3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AF679-DEE8-42C7-8E8E-47FB4F6A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3D9AF-3F09-420F-8189-37134C17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27D4F-5328-41CC-B856-7E1D4A35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4464-70E3-4C32-86F0-7C8E5DB6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B32D-DFEA-40EB-AD7C-2D0D1E61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62F53-E9AB-4CA8-A922-9867EEA1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C808D-75DD-4EBC-B03B-C7FC3477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FDC75-4D33-4C6E-A483-C478AA7D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05E84-5EEC-48B7-8E98-9E1499FD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84790-EE69-4D59-9ACE-7A53FDB6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2F7D-FE88-4DB1-AE7A-EE0B6731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5894-1A50-4ABD-9551-E6CF2828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FA048-7CF0-4768-992D-FC657C447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B83F-7395-4312-8222-28ADFE02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AB88D-7DCC-481D-A108-63C81042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CB76A-6C44-4FB0-815D-DD82469D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A98A-5299-4B91-9B18-8CED0E77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C3BF1-13D2-4AF0-833F-7D241C7C7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7C76B-2436-449B-8E67-B3CAA26A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BB720-D511-487A-9261-0C36A967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4D606-57AC-44E2-B292-5E43B07D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F9CF0-BD3C-409D-A21C-1F8E5EFE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3908A-25B5-46A8-8BBC-AC5A83D4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FC2D0-ADF9-4156-95A6-15CFEEFE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A2788-E766-44B0-9BF3-BE94956B3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060F-7BCE-4629-876B-DBF1ACAB6D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460D-1554-4188-9E4A-B06602137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5C4F1-6463-467B-8442-69EC27C67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7211-16BC-4992-B695-F9C95EE1C0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F8B01-9BF6-4F8A-9ADF-E9DEE485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BB07C1-7CDF-449E-8131-41FCB807F86E}"/>
              </a:ext>
            </a:extLst>
          </p:cNvPr>
          <p:cNvSpPr/>
          <p:nvPr/>
        </p:nvSpPr>
        <p:spPr>
          <a:xfrm>
            <a:off x="0" y="5534912"/>
            <a:ext cx="12192000" cy="1323087"/>
          </a:xfrm>
          <a:prstGeom prst="rect">
            <a:avLst/>
          </a:prstGeom>
          <a:solidFill>
            <a:srgbClr val="1711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9545C-4632-4132-80E2-D3250D66803E}"/>
              </a:ext>
            </a:extLst>
          </p:cNvPr>
          <p:cNvSpPr txBox="1"/>
          <p:nvPr/>
        </p:nvSpPr>
        <p:spPr>
          <a:xfrm>
            <a:off x="3901203" y="4955213"/>
            <a:ext cx="5053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2018 Release (ISR49) (Capture Constraint Manager)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56398-C6FA-F448-A14F-F341D378E964}"/>
              </a:ext>
            </a:extLst>
          </p:cNvPr>
          <p:cNvSpPr txBox="1"/>
          <p:nvPr/>
        </p:nvSpPr>
        <p:spPr>
          <a:xfrm>
            <a:off x="7245977" y="3850654"/>
            <a:ext cx="2984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TM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5314AC-BE99-478D-8A56-1D109993D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27" y="5922020"/>
            <a:ext cx="2987046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193790" y="1034875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OrCAD Constraint Manager-Overview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845094" cy="476677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Each Constraint type arranged as content pane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Each content pane has spreadsheet denoting functional type and associated constraints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4B7DA9-D6D0-4C26-A1E5-AF7E9319E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80" y="1564028"/>
            <a:ext cx="2438400" cy="1724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730C75-44DB-4383-AA77-62AC8C4AC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762" y="3046004"/>
            <a:ext cx="5191125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E6FF1-057D-4FA0-B19B-9AFE24B1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199" y="1250301"/>
            <a:ext cx="2390775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7A3DCB-A5DB-4872-938C-BF27B12B1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666" y="2235788"/>
            <a:ext cx="2419350" cy="2228850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F33CBE2A-970B-4C03-AC64-69BCA7B5D47F}"/>
              </a:ext>
            </a:extLst>
          </p:cNvPr>
          <p:cNvSpPr/>
          <p:nvPr/>
        </p:nvSpPr>
        <p:spPr>
          <a:xfrm rot="19220239">
            <a:off x="7823139" y="1196850"/>
            <a:ext cx="466701" cy="751542"/>
          </a:xfrm>
          <a:prstGeom prst="downArrow">
            <a:avLst/>
          </a:prstGeom>
          <a:solidFill>
            <a:srgbClr val="A0C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7066D44-C949-4AAE-BAEF-D972D1322C93}"/>
              </a:ext>
            </a:extLst>
          </p:cNvPr>
          <p:cNvSpPr/>
          <p:nvPr/>
        </p:nvSpPr>
        <p:spPr>
          <a:xfrm rot="19220239">
            <a:off x="9334198" y="2375972"/>
            <a:ext cx="466701" cy="751542"/>
          </a:xfrm>
          <a:prstGeom prst="downArrow">
            <a:avLst/>
          </a:prstGeom>
          <a:solidFill>
            <a:srgbClr val="A0C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DD44855-46AE-496A-B228-C9997AF688ED}"/>
              </a:ext>
            </a:extLst>
          </p:cNvPr>
          <p:cNvSpPr/>
          <p:nvPr/>
        </p:nvSpPr>
        <p:spPr>
          <a:xfrm rot="2592477">
            <a:off x="9641385" y="3723495"/>
            <a:ext cx="466701" cy="914533"/>
          </a:xfrm>
          <a:prstGeom prst="downArrow">
            <a:avLst/>
          </a:prstGeom>
          <a:solidFill>
            <a:srgbClr val="A0C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9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193790" y="1034875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OrCAD Constraint Manager Flow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845094" cy="476677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Easy to use spreadsheet based constraint assignment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Arrangement of constraint based on domain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Quickly browse across spreadsheet.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Seamless transfer of constraints with existing front-to-back and back-to-front flow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Constraint information saved in .</a:t>
            </a:r>
            <a:r>
              <a:rPr lang="en-US" sz="2000" dirty="0" err="1">
                <a:solidFill>
                  <a:schemeClr val="bg1"/>
                </a:solidFill>
              </a:rPr>
              <a:t>dsn</a:t>
            </a:r>
            <a:r>
              <a:rPr lang="en-US" sz="2000" dirty="0">
                <a:solidFill>
                  <a:schemeClr val="bg1"/>
                </a:solidFill>
              </a:rPr>
              <a:t> (data source name)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No need of additional files to share design and constraints. use single file format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Work on multiple designs in single session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E4501505-C90E-42B8-93C3-8D0D0F6DC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27" y="1842152"/>
            <a:ext cx="3279377" cy="410086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870541A-704B-4A7E-BEA6-9E3539BF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739" y="1295505"/>
            <a:ext cx="3103886" cy="3614568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69900EC0-535B-4A3E-A980-12426F052788}"/>
              </a:ext>
            </a:extLst>
          </p:cNvPr>
          <p:cNvSpPr/>
          <p:nvPr/>
        </p:nvSpPr>
        <p:spPr>
          <a:xfrm>
            <a:off x="7166041" y="4982263"/>
            <a:ext cx="2951748" cy="5053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8C7539C7-A358-4611-9176-E0EE2F511CBA}"/>
              </a:ext>
            </a:extLst>
          </p:cNvPr>
          <p:cNvSpPr/>
          <p:nvPr/>
        </p:nvSpPr>
        <p:spPr>
          <a:xfrm>
            <a:off x="8791808" y="3106801"/>
            <a:ext cx="2541788" cy="6497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43044-1952-43A7-87D1-473A4FA77219}"/>
              </a:ext>
            </a:extLst>
          </p:cNvPr>
          <p:cNvSpPr txBox="1"/>
          <p:nvPr/>
        </p:nvSpPr>
        <p:spPr>
          <a:xfrm>
            <a:off x="498766" y="153428"/>
            <a:ext cx="1126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Capture - Constraint Manager License Tiering</a:t>
            </a:r>
            <a:endParaRPr lang="en-US" sz="32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704F4-2CEB-4002-B62D-9E633069B18D}"/>
              </a:ext>
            </a:extLst>
          </p:cNvPr>
          <p:cNvSpPr/>
          <p:nvPr/>
        </p:nvSpPr>
        <p:spPr>
          <a:xfrm>
            <a:off x="2143125" y="918464"/>
            <a:ext cx="10048875" cy="1286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FA396-9C2C-4E4B-A6FE-E19A8F8FF593}"/>
              </a:ext>
            </a:extLst>
          </p:cNvPr>
          <p:cNvSpPr/>
          <p:nvPr/>
        </p:nvSpPr>
        <p:spPr>
          <a:xfrm>
            <a:off x="2143125" y="861314"/>
            <a:ext cx="10048875" cy="129142"/>
          </a:xfrm>
          <a:prstGeom prst="rect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3C873-E168-435C-B9FB-89252F5583E0}"/>
              </a:ext>
            </a:extLst>
          </p:cNvPr>
          <p:cNvSpPr/>
          <p:nvPr/>
        </p:nvSpPr>
        <p:spPr>
          <a:xfrm>
            <a:off x="649605" y="1518376"/>
            <a:ext cx="109632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Functionality of Capture CM aligned with CM functionality in corresponding tier of PCB Editor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Capture standalone licenses will support PCB Designer Standard CM functionality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Roboto Medium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Roboto Medium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733D4D-5E4B-4D6F-94C2-698E1DE08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74221"/>
              </p:ext>
            </p:extLst>
          </p:nvPr>
        </p:nvGraphicFramePr>
        <p:xfrm>
          <a:off x="2400393" y="3144989"/>
          <a:ext cx="7391214" cy="27945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4031">
                  <a:extLst>
                    <a:ext uri="{9D8B030D-6E8A-4147-A177-3AD203B41FA5}">
                      <a16:colId xmlns:a16="http://schemas.microsoft.com/office/drawing/2014/main" val="116984457"/>
                    </a:ext>
                  </a:extLst>
                </a:gridCol>
                <a:gridCol w="3517183">
                  <a:extLst>
                    <a:ext uri="{9D8B030D-6E8A-4147-A177-3AD203B41FA5}">
                      <a16:colId xmlns:a16="http://schemas.microsoft.com/office/drawing/2014/main" val="923648162"/>
                    </a:ext>
                  </a:extLst>
                </a:gridCol>
              </a:tblGrid>
              <a:tr h="486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Product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CM 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85276"/>
                  </a:ext>
                </a:extLst>
              </a:tr>
              <a:tr h="7561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Capture</a:t>
                      </a: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Allegro Design Entry Capture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OrCAD PCB Editor Standard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02876"/>
                  </a:ext>
                </a:extLst>
              </a:tr>
              <a:tr h="54280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OrCAD PCB Designer Standard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OrCAD PCB Editor Standard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94052"/>
                  </a:ext>
                </a:extLst>
              </a:tr>
              <a:tr h="1009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Capture CIS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Allegro Design Authoring - Capture CIS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OrCAD PCB Designer Professional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OrCAD PCB Editor Professional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08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25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A354E7-72E3-4B18-82AA-15820443A1D6}"/>
              </a:ext>
            </a:extLst>
          </p:cNvPr>
          <p:cNvSpPr/>
          <p:nvPr/>
        </p:nvSpPr>
        <p:spPr>
          <a:xfrm>
            <a:off x="193790" y="1041995"/>
            <a:ext cx="11804419" cy="541721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8687A6-7B32-44C7-A019-FB72C072A513}"/>
              </a:ext>
            </a:extLst>
          </p:cNvPr>
          <p:cNvGrpSpPr/>
          <p:nvPr/>
        </p:nvGrpSpPr>
        <p:grpSpPr>
          <a:xfrm>
            <a:off x="2069552" y="856219"/>
            <a:ext cx="10048875" cy="185776"/>
            <a:chOff x="2143125" y="964748"/>
            <a:chExt cx="10048875" cy="1857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B00F64-D008-4219-85F0-7F38915D56C1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36483B-6378-4225-843E-319142AFD00F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B12129-1D33-4AE7-979E-DE80222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9" y="-232457"/>
            <a:ext cx="10515600" cy="1325563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Supported Constraint Sets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Aligned with Appropriate Tier of PCB Editor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A0A29F-841E-4A03-906A-57974AD5F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168660"/>
              </p:ext>
            </p:extLst>
          </p:nvPr>
        </p:nvGraphicFramePr>
        <p:xfrm>
          <a:off x="1177871" y="1168847"/>
          <a:ext cx="9467201" cy="51818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2657702920"/>
                    </a:ext>
                  </a:extLst>
                </a:gridCol>
                <a:gridCol w="2966892">
                  <a:extLst>
                    <a:ext uri="{9D8B030D-6E8A-4147-A177-3AD203B41FA5}">
                      <a16:colId xmlns:a16="http://schemas.microsoft.com/office/drawing/2014/main" val="3371857941"/>
                    </a:ext>
                  </a:extLst>
                </a:gridCol>
                <a:gridCol w="3688529">
                  <a:extLst>
                    <a:ext uri="{9D8B030D-6E8A-4147-A177-3AD203B41FA5}">
                      <a16:colId xmlns:a16="http://schemas.microsoft.com/office/drawing/2014/main" val="4228963339"/>
                    </a:ext>
                  </a:extLst>
                </a:gridCol>
              </a:tblGrid>
              <a:tr h="42697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Constraints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PCB Designer Standard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PCB Designer Professional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31651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Electrical Constraint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254456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Physical Constraint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920951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Spacing Constraint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288962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Same Net Spacing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400226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Constraints</a:t>
                      </a:r>
                      <a:endParaRPr lang="en-US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72438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Differential 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334239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Xnet</a:t>
                      </a:r>
                      <a:r>
                        <a:rPr lang="en-US" sz="1400" dirty="0"/>
                        <a:t> Visibility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72976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Xnet</a:t>
                      </a:r>
                      <a:r>
                        <a:rPr lang="en-US" sz="1400" dirty="0"/>
                        <a:t> Creation/Deletion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856458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Relative propagation delays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339203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Wiring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351512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Impedances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308200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Min/Max Propagation delays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763316"/>
                  </a:ext>
                </a:extLst>
              </a:tr>
              <a:tr h="348764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Etch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11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8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193790" y="1034875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Using Capture Constraint Manager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845094" cy="47667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CM based PCB design flow is optional</a:t>
            </a:r>
          </a:p>
          <a:p>
            <a:pPr lvl="1">
              <a:spcBef>
                <a:spcPts val="1800"/>
              </a:spcBef>
            </a:pPr>
            <a:r>
              <a:rPr lang="en-US" sz="2100" dirty="0">
                <a:solidFill>
                  <a:schemeClr val="bg1"/>
                </a:solidFill>
              </a:rPr>
              <a:t>Existing flow continues to be supported as is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Enable CM on design based on need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One time activity- can be done at any phase of PCB flow</a:t>
            </a:r>
          </a:p>
          <a:p>
            <a:pPr lvl="1">
              <a:spcBef>
                <a:spcPts val="1800"/>
              </a:spcBef>
            </a:pPr>
            <a:r>
              <a:rPr lang="en-US" sz="2100" dirty="0">
                <a:solidFill>
                  <a:schemeClr val="bg1"/>
                </a:solidFill>
              </a:rPr>
              <a:t>On new Schematic</a:t>
            </a:r>
          </a:p>
          <a:p>
            <a:pPr lvl="1">
              <a:spcBef>
                <a:spcPts val="1800"/>
              </a:spcBef>
            </a:pPr>
            <a:r>
              <a:rPr lang="en-US" sz="2100" dirty="0">
                <a:solidFill>
                  <a:schemeClr val="bg1"/>
                </a:solidFill>
              </a:rPr>
              <a:t>Existing Schematic (with or without constraints)</a:t>
            </a:r>
          </a:p>
          <a:p>
            <a:pPr lvl="1">
              <a:spcBef>
                <a:spcPts val="1800"/>
              </a:spcBef>
            </a:pPr>
            <a:r>
              <a:rPr lang="en-US" sz="2100" dirty="0">
                <a:solidFill>
                  <a:schemeClr val="bg1"/>
                </a:solidFill>
              </a:rPr>
              <a:t>Existing Schematic with physical Layout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Existing constraints will be migrated to CM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4A332-C9D9-4890-A691-6D236176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02" y="1669173"/>
            <a:ext cx="5877892" cy="2208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93891-C078-4531-83AE-E1BDFB26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79" y="3055500"/>
            <a:ext cx="5678640" cy="2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Enabling Constraint Manager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How to enable CM on your designs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Back up your complete design data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Make sure your schematic and PCB are in-synch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Click on CM icon in Capture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Follow the recommended flow in the dialog after CM enabling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C8C2C-75EB-4F30-82CD-03A2ACDD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09" y="1875886"/>
            <a:ext cx="5964619" cy="3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4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Enabling Constraint Manager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New Schematic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Complete schematic entry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Click CM icon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Select migrate constraint from schematic</a:t>
            </a:r>
          </a:p>
          <a:p>
            <a:pPr lvl="2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Assign voltage value for Power nets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CM UI opens 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DB4D75C-06A9-4276-BE01-BFEB41023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484260"/>
              </p:ext>
            </p:extLst>
          </p:nvPr>
        </p:nvGraphicFramePr>
        <p:xfrm>
          <a:off x="7919050" y="1395434"/>
          <a:ext cx="3881886" cy="448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536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Enabling Constraint Manager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Existing Schematic with or without constraints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chemeClr val="bg1"/>
                </a:solidFill>
              </a:rPr>
              <a:t>Click CM icon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chemeClr val="bg1"/>
                </a:solidFill>
              </a:rPr>
              <a:t>Select migrate constraint from schematic</a:t>
            </a:r>
          </a:p>
          <a:p>
            <a:pPr lvl="2">
              <a:spcBef>
                <a:spcPts val="1800"/>
              </a:spcBef>
            </a:pPr>
            <a:r>
              <a:rPr lang="en-US" sz="1900" dirty="0">
                <a:solidFill>
                  <a:schemeClr val="bg1"/>
                </a:solidFill>
              </a:rPr>
              <a:t>Assign voltage value for Power nets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chemeClr val="bg1"/>
                </a:solidFill>
              </a:rPr>
              <a:t>CM UI opens –indicating CM enablement</a:t>
            </a:r>
          </a:p>
          <a:p>
            <a:pPr lvl="2">
              <a:spcBef>
                <a:spcPts val="1800"/>
              </a:spcBef>
            </a:pPr>
            <a:r>
              <a:rPr lang="en-US" sz="1900" dirty="0">
                <a:solidFill>
                  <a:schemeClr val="bg1"/>
                </a:solidFill>
              </a:rPr>
              <a:t>Review session log for migrated constraints and constraints properties (if any)</a:t>
            </a:r>
            <a:endParaRPr lang="en-US" sz="2200" dirty="0">
              <a:solidFill>
                <a:schemeClr val="bg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200" dirty="0">
                <a:solidFill>
                  <a:schemeClr val="bg1"/>
                </a:solidFill>
              </a:rPr>
              <a:t>Use CM to edit/update constraints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DB4D75C-06A9-4276-BE01-BFEB410237A9}"/>
              </a:ext>
            </a:extLst>
          </p:cNvPr>
          <p:cNvGraphicFramePr/>
          <p:nvPr>
            <p:extLst/>
          </p:nvPr>
        </p:nvGraphicFramePr>
        <p:xfrm>
          <a:off x="7919050" y="1395434"/>
          <a:ext cx="3881886" cy="448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05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Enabling Constraint Manager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Existing Schematic with constraints in PCB layout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Click CM icon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Select migrate constraint from PCB layout</a:t>
            </a:r>
          </a:p>
          <a:p>
            <a:pPr lvl="2">
              <a:spcBef>
                <a:spcPts val="1800"/>
              </a:spcBef>
            </a:pPr>
            <a:r>
              <a:rPr lang="en-US" sz="2200" dirty="0">
                <a:solidFill>
                  <a:schemeClr val="bg1"/>
                </a:solidFill>
              </a:rPr>
              <a:t>Assign voltage value for Power nets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Update PCB layout using ‘Create Netlist’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Synchronize schematic design to PCB using  ‘Back annotation’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Use CM in Capture to review existing constraints and add/update constraints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44C256B-D7F5-4757-8AF9-3932397F4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810041"/>
              </p:ext>
            </p:extLst>
          </p:nvPr>
        </p:nvGraphicFramePr>
        <p:xfrm>
          <a:off x="7781027" y="1297781"/>
          <a:ext cx="3989530" cy="492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327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will change in your schematic design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Property Editor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All constraints and constraints related  properties will be managed from CM UI only applies to</a:t>
            </a:r>
          </a:p>
          <a:p>
            <a:pPr lvl="2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Nets</a:t>
            </a:r>
          </a:p>
          <a:p>
            <a:pPr lvl="2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Components</a:t>
            </a:r>
          </a:p>
          <a:p>
            <a:pPr lvl="2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Pins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7C7B0-FD95-4703-985F-420FCCA2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795" y="1312224"/>
            <a:ext cx="3188129" cy="2051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51C3B-7E1E-4522-A271-973B8FDC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512" y="3711858"/>
            <a:ext cx="2614717" cy="2180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7D162-88A3-40E4-857D-2E3041217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66" y="3672197"/>
            <a:ext cx="2764094" cy="221127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321FF64F-8989-4226-BBB6-17F34C6FE914}"/>
              </a:ext>
            </a:extLst>
          </p:cNvPr>
          <p:cNvSpPr/>
          <p:nvPr/>
        </p:nvSpPr>
        <p:spPr>
          <a:xfrm>
            <a:off x="8840981" y="3014697"/>
            <a:ext cx="703410" cy="1075081"/>
          </a:xfrm>
          <a:prstGeom prst="downArrow">
            <a:avLst>
              <a:gd name="adj1" fmla="val 50000"/>
              <a:gd name="adj2" fmla="val 52118"/>
            </a:avLst>
          </a:prstGeom>
          <a:solidFill>
            <a:srgbClr val="A0C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3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30AFE1-085D-4AD0-8C69-497F6E0EA085}"/>
              </a:ext>
            </a:extLst>
          </p:cNvPr>
          <p:cNvSpPr/>
          <p:nvPr/>
        </p:nvSpPr>
        <p:spPr>
          <a:xfrm>
            <a:off x="193790" y="1240151"/>
            <a:ext cx="11804419" cy="5219054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9D6AFD-5408-47C0-96B9-54EE0A073E41}"/>
              </a:ext>
            </a:extLst>
          </p:cNvPr>
          <p:cNvGrpSpPr/>
          <p:nvPr/>
        </p:nvGrpSpPr>
        <p:grpSpPr>
          <a:xfrm>
            <a:off x="2143125" y="921927"/>
            <a:ext cx="10048875" cy="185776"/>
            <a:chOff x="2143125" y="964748"/>
            <a:chExt cx="10048875" cy="1857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EEC215-FB78-4F82-93D6-B063D05419BE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C0A7C5-9CC6-4151-A299-EA7ACA8F4C11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96" y="-122931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Capture Constraint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90" y="1333717"/>
            <a:ext cx="6163753" cy="47655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Why Constraint Manger in Capture?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Capture users have been asking for constraint support for a long time</a:t>
            </a:r>
          </a:p>
          <a:p>
            <a:pPr lvl="2">
              <a:spcBef>
                <a:spcPts val="600"/>
              </a:spcBef>
            </a:pPr>
            <a:r>
              <a:rPr lang="en-US" sz="1700" dirty="0">
                <a:solidFill>
                  <a:schemeClr val="bg1"/>
                </a:solidFill>
              </a:rPr>
              <a:t>Familiar spreadsheet based structure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Customers are doing designs with DDR and other advanced interfaces 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</a:rPr>
              <a:t>Require advanced constraints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Excellent Maintenance Upgrade opportunity for CCPs</a:t>
            </a:r>
          </a:p>
          <a:p>
            <a:pPr lvl="1">
              <a:spcBef>
                <a:spcPts val="12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Electrical, Physical,  Mechanical,  and Manufacturing  Rules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Wiring, Impedance,  Propagation, Differential Pairs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Line, Pin, Pin Pairs, Via, Shape, Hole Spacing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Line, Neck Width,  Differential Spacing</a:t>
            </a:r>
          </a:p>
          <a:p>
            <a:pPr lvl="2">
              <a:spcBef>
                <a:spcPts val="12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007F8-6013-40CD-9971-69E3D797A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688" y="1931388"/>
            <a:ext cx="2560543" cy="29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3684B-0777-4284-A562-4010199A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822" y="1482954"/>
            <a:ext cx="2408129" cy="1265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CAD77-2732-4E13-A939-D6635E20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340" y="2866226"/>
            <a:ext cx="2438611" cy="1661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44CE9-3128-4CE7-98B8-D8CB24B3F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719" y="4645771"/>
            <a:ext cx="2484335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9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82506" y="716835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will change in your schematic design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3A0B2D-54ED-4883-A779-4EF85225F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23609" y="1878387"/>
            <a:ext cx="2505075" cy="34956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5B7D3B-966E-4E8A-ACD6-6C4D610B8582}"/>
              </a:ext>
            </a:extLst>
          </p:cNvPr>
          <p:cNvSpPr/>
          <p:nvPr/>
        </p:nvSpPr>
        <p:spPr>
          <a:xfrm>
            <a:off x="7247983" y="3272119"/>
            <a:ext cx="2384611" cy="1084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2B7F48-49CF-4F8E-B466-D1878626B8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831092" y="1391990"/>
            <a:ext cx="2000250" cy="49815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7388CA-23B2-430A-A31C-315A2794B6F9}"/>
              </a:ext>
            </a:extLst>
          </p:cNvPr>
          <p:cNvSpPr/>
          <p:nvPr/>
        </p:nvSpPr>
        <p:spPr>
          <a:xfrm>
            <a:off x="9901535" y="2831074"/>
            <a:ext cx="1851196" cy="2438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E586135-A429-420C-9BC5-3439EBB5973C}"/>
              </a:ext>
            </a:extLst>
          </p:cNvPr>
          <p:cNvSpPr txBox="1">
            <a:spLocks/>
          </p:cNvSpPr>
          <p:nvPr/>
        </p:nvSpPr>
        <p:spPr>
          <a:xfrm>
            <a:off x="439269" y="1305674"/>
            <a:ext cx="4925534" cy="476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Manage all constraints and related operation from single interface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Following operations moved from Capture to CM</a:t>
            </a:r>
          </a:p>
          <a:p>
            <a:pPr lvl="2">
              <a:spcBef>
                <a:spcPts val="18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ECSet</a:t>
            </a:r>
            <a:r>
              <a:rPr lang="en-US" sz="1800" dirty="0">
                <a:solidFill>
                  <a:schemeClr val="bg1"/>
                </a:solidFill>
              </a:rPr>
              <a:t> menu items</a:t>
            </a:r>
          </a:p>
          <a:p>
            <a:pPr lvl="2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View </a:t>
            </a:r>
            <a:r>
              <a:rPr lang="en-US" sz="1800" dirty="0" err="1">
                <a:solidFill>
                  <a:schemeClr val="bg1"/>
                </a:solidFill>
              </a:rPr>
              <a:t>Xnet</a:t>
            </a:r>
            <a:r>
              <a:rPr lang="en-US" sz="1800" dirty="0">
                <a:solidFill>
                  <a:schemeClr val="bg1"/>
                </a:solidFill>
              </a:rPr>
              <a:t> Signals</a:t>
            </a:r>
          </a:p>
          <a:p>
            <a:pPr lvl="2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Create “Differential pair”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These continue to be supported in Capture for legacy design mode (CM not enabled)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8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will change in your schematic design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lvl="1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Must assign voltage on power nets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Essential for constraint transfer in Capture CM PCB flow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Use “Assign Voltage to DC nets” dialog</a:t>
            </a:r>
          </a:p>
          <a:p>
            <a:pPr lvl="2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Capture will auto assign value based on net names</a:t>
            </a:r>
          </a:p>
          <a:p>
            <a:pPr lvl="1">
              <a:spcBef>
                <a:spcPts val="1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5B567-6639-4BB3-BA6A-9C987D32C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97" y="1447922"/>
            <a:ext cx="2495550" cy="3438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9FDA62-DE07-49EB-8F29-30CC735F0C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71332" y="2452218"/>
            <a:ext cx="3733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3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Capture Constraint manger - Supported objects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6F524FB-4523-467F-96A1-255ADB97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9501706" cy="476677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Along with constraints Capture CM supports creation and management of following constraint objects</a:t>
            </a:r>
          </a:p>
          <a:p>
            <a:pPr lvl="1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All </a:t>
            </a:r>
            <a:r>
              <a:rPr lang="en-US" sz="1800" dirty="0" err="1">
                <a:solidFill>
                  <a:schemeClr val="bg1"/>
                </a:solidFill>
              </a:rPr>
              <a:t>Xnets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Diffrential</a:t>
            </a:r>
            <a:r>
              <a:rPr lang="en-US" sz="1800" dirty="0">
                <a:solidFill>
                  <a:schemeClr val="bg1"/>
                </a:solidFill>
              </a:rPr>
              <a:t> pairs</a:t>
            </a:r>
          </a:p>
          <a:p>
            <a:pPr lvl="1">
              <a:spcBef>
                <a:spcPts val="18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ECSet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Match Group</a:t>
            </a:r>
          </a:p>
          <a:p>
            <a:pPr lvl="1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Pin Pair</a:t>
            </a:r>
          </a:p>
          <a:p>
            <a:pPr lvl="1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Net-Class</a:t>
            </a:r>
          </a:p>
          <a:p>
            <a:pPr lvl="1"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</a:rPr>
              <a:t>Constraint Set</a:t>
            </a:r>
          </a:p>
          <a:p>
            <a:pPr lvl="2">
              <a:spcBef>
                <a:spcPts val="18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Ecset</a:t>
            </a:r>
            <a:r>
              <a:rPr lang="en-US" sz="1600" dirty="0">
                <a:solidFill>
                  <a:schemeClr val="bg1"/>
                </a:solidFill>
              </a:rPr>
              <a:t> (Electrical)</a:t>
            </a:r>
          </a:p>
          <a:p>
            <a:pPr lvl="2">
              <a:spcBef>
                <a:spcPts val="18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Pcset</a:t>
            </a:r>
            <a:r>
              <a:rPr lang="en-US" sz="1600" dirty="0">
                <a:solidFill>
                  <a:schemeClr val="bg1"/>
                </a:solidFill>
              </a:rPr>
              <a:t> (Physical)</a:t>
            </a:r>
          </a:p>
          <a:p>
            <a:pPr lvl="2">
              <a:spcBef>
                <a:spcPts val="1800"/>
              </a:spcBef>
            </a:pPr>
            <a:r>
              <a:rPr lang="en-US" sz="1600" dirty="0" err="1">
                <a:solidFill>
                  <a:schemeClr val="bg1"/>
                </a:solidFill>
              </a:rPr>
              <a:t>Scset</a:t>
            </a:r>
            <a:r>
              <a:rPr lang="en-US" sz="1600" dirty="0">
                <a:solidFill>
                  <a:schemeClr val="bg1"/>
                </a:solidFill>
              </a:rPr>
              <a:t> (Spacing)</a:t>
            </a:r>
          </a:p>
        </p:txBody>
      </p:sp>
    </p:spTree>
    <p:extLst>
      <p:ext uri="{BB962C8B-B14F-4D97-AF65-F5344CB8AC3E}">
        <p14:creationId xmlns:p14="http://schemas.microsoft.com/office/powerpoint/2010/main" val="20919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999189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Capture Constraint Manager - </a:t>
            </a:r>
            <a:r>
              <a:rPr lang="en-US" sz="3600" dirty="0" err="1">
                <a:solidFill>
                  <a:schemeClr val="bg1"/>
                </a:solidFill>
              </a:rPr>
              <a:t>Xnets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Auto </a:t>
            </a:r>
            <a:r>
              <a:rPr lang="en-US" dirty="0" err="1">
                <a:solidFill>
                  <a:schemeClr val="bg1"/>
                </a:solidFill>
              </a:rPr>
              <a:t>Xnet</a:t>
            </a:r>
            <a:r>
              <a:rPr lang="en-US" dirty="0">
                <a:solidFill>
                  <a:schemeClr val="bg1"/>
                </a:solidFill>
              </a:rPr>
              <a:t> Creation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Auto creation of </a:t>
            </a:r>
            <a:r>
              <a:rPr lang="en-US" dirty="0" err="1">
                <a:solidFill>
                  <a:schemeClr val="bg1"/>
                </a:solidFill>
              </a:rPr>
              <a:t>XNet</a:t>
            </a:r>
            <a:r>
              <a:rPr lang="en-US" dirty="0">
                <a:solidFill>
                  <a:schemeClr val="bg1"/>
                </a:solidFill>
              </a:rPr>
              <a:t> on Discrete parts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For Non discrete parts </a:t>
            </a:r>
            <a:r>
              <a:rPr lang="en-US" dirty="0" err="1">
                <a:solidFill>
                  <a:schemeClr val="bg1"/>
                </a:solidFill>
              </a:rPr>
              <a:t>Xnets</a:t>
            </a:r>
            <a:r>
              <a:rPr lang="en-US" dirty="0">
                <a:solidFill>
                  <a:schemeClr val="bg1"/>
                </a:solidFill>
              </a:rPr>
              <a:t> can be created by XNET_PINS property.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7C3F7F-5A50-4B08-A5B1-668F6DEE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54" y="1369358"/>
            <a:ext cx="3165977" cy="2019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1E873-192B-4A63-8E4D-AAAB7CD81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15" y="3089744"/>
            <a:ext cx="3914775" cy="201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BE770C-C223-4F8C-890D-DCB030C74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033" y="2379009"/>
            <a:ext cx="3184561" cy="2019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B4DAF-E9F1-4E43-BA89-068450B09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522" y="3934108"/>
            <a:ext cx="3438525" cy="211455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542363E9-0976-446C-9CFA-C8617F1DB552}"/>
              </a:ext>
            </a:extLst>
          </p:cNvPr>
          <p:cNvSpPr/>
          <p:nvPr/>
        </p:nvSpPr>
        <p:spPr>
          <a:xfrm rot="19220239">
            <a:off x="9000217" y="2157345"/>
            <a:ext cx="466701" cy="1231406"/>
          </a:xfrm>
          <a:prstGeom prst="downArrow">
            <a:avLst/>
          </a:prstGeom>
          <a:solidFill>
            <a:srgbClr val="A0C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1B754AD-81BE-4ECB-A632-ED974DCB4324}"/>
              </a:ext>
            </a:extLst>
          </p:cNvPr>
          <p:cNvSpPr/>
          <p:nvPr/>
        </p:nvSpPr>
        <p:spPr>
          <a:xfrm rot="19220239">
            <a:off x="8012258" y="4328057"/>
            <a:ext cx="466701" cy="1231406"/>
          </a:xfrm>
          <a:prstGeom prst="downArrow">
            <a:avLst/>
          </a:prstGeom>
          <a:solidFill>
            <a:srgbClr val="A0C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71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387581" y="978241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Capture Constraint Manager – Signal Integrity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SigXp</a:t>
            </a:r>
            <a:r>
              <a:rPr lang="en-US" dirty="0">
                <a:solidFill>
                  <a:schemeClr val="bg1"/>
                </a:solidFill>
              </a:rPr>
              <a:t> topology explorer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View/explore topology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Assign constraints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Constraint assignment in </a:t>
            </a:r>
            <a:r>
              <a:rPr lang="en-US" dirty="0" err="1">
                <a:solidFill>
                  <a:schemeClr val="bg1"/>
                </a:solidFill>
              </a:rPr>
              <a:t>SigXp</a:t>
            </a:r>
            <a:r>
              <a:rPr lang="en-US" dirty="0">
                <a:solidFill>
                  <a:schemeClr val="bg1"/>
                </a:solidFill>
              </a:rPr>
              <a:t> requires SI based license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4578577F-B7E0-46B6-9D50-FA98D14F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32" y="1378932"/>
            <a:ext cx="4800600" cy="28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99D5BC89-E627-4420-9460-57AB218B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56" y="3591715"/>
            <a:ext cx="3137502" cy="268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387581" y="978241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Capture Constraint Manager – Finding constraints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925534" cy="47667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Find utility enhancement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Find Constraints on schematic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Cross-probe from schematic to CM UI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204C93-8BD3-4D9C-8570-0B6F282C5E7E}"/>
              </a:ext>
            </a:extLst>
          </p:cNvPr>
          <p:cNvGrpSpPr/>
          <p:nvPr/>
        </p:nvGrpSpPr>
        <p:grpSpPr>
          <a:xfrm>
            <a:off x="6439803" y="1508109"/>
            <a:ext cx="5467378" cy="4349843"/>
            <a:chOff x="5157565" y="1490334"/>
            <a:chExt cx="6827622" cy="4805318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EEB43E4A-F6A5-4D28-AC97-0F6B5B543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809" y="2202298"/>
              <a:ext cx="5477378" cy="409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BC921BC3-F471-42D9-9736-50D53C44B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196" y="1490334"/>
              <a:ext cx="3399926" cy="294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A066F14D-BDC3-4D92-9261-41A986E30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565" y="3472296"/>
              <a:ext cx="3954463" cy="258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AB16524-28DB-45AF-B8CA-75BE59CECD33}"/>
                </a:ext>
              </a:extLst>
            </p:cNvPr>
            <p:cNvSpPr/>
            <p:nvPr/>
          </p:nvSpPr>
          <p:spPr>
            <a:xfrm>
              <a:off x="5280211" y="5235388"/>
              <a:ext cx="2617695" cy="19722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8AB3AC5-B717-4F6D-80C4-653984AE9E32}"/>
                </a:ext>
              </a:extLst>
            </p:cNvPr>
            <p:cNvSpPr/>
            <p:nvPr/>
          </p:nvSpPr>
          <p:spPr>
            <a:xfrm>
              <a:off x="9112029" y="4635987"/>
              <a:ext cx="2479336" cy="2318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28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387581" y="978241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Capture Constraint Manager - Tips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F5BBAD6-1E02-4AF0-81B7-A27AB7EF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10881932" cy="4766771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Constraints are saved at the time of design save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Undo and Redo on schematic and CM UI are limited in their own environment</a:t>
            </a:r>
          </a:p>
          <a:p>
            <a:pPr lvl="2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Undo Redo changes from schematic to CM UI have limited capability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Stack-up details are needed to manage physical and spacing constraints in Capture CM</a:t>
            </a:r>
          </a:p>
          <a:p>
            <a:pPr lvl="2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Import tech file in Capture-CM</a:t>
            </a:r>
          </a:p>
          <a:p>
            <a:pPr lvl="2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Run back-annotation from PCB – this automatically brings stack up details in Capture CM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Always manage constraint at one place - Schematic or PCB Layout</a:t>
            </a:r>
          </a:p>
          <a:p>
            <a:pPr lvl="2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Avoid constraints modification simultaneous at both ends</a:t>
            </a:r>
          </a:p>
          <a:p>
            <a:pPr lvl="1">
              <a:spcBef>
                <a:spcPts val="1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43044-1952-43A7-87D1-473A4FA77219}"/>
              </a:ext>
            </a:extLst>
          </p:cNvPr>
          <p:cNvSpPr txBox="1"/>
          <p:nvPr/>
        </p:nvSpPr>
        <p:spPr>
          <a:xfrm>
            <a:off x="498766" y="153428"/>
            <a:ext cx="1126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Capture Constraint Manager – F2B Constraints</a:t>
            </a:r>
            <a:endParaRPr lang="en-US" sz="32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704F4-2CEB-4002-B62D-9E633069B18D}"/>
              </a:ext>
            </a:extLst>
          </p:cNvPr>
          <p:cNvSpPr/>
          <p:nvPr/>
        </p:nvSpPr>
        <p:spPr>
          <a:xfrm>
            <a:off x="2143125" y="918464"/>
            <a:ext cx="10048875" cy="1286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FA396-9C2C-4E4B-A6FE-E19A8F8FF593}"/>
              </a:ext>
            </a:extLst>
          </p:cNvPr>
          <p:cNvSpPr/>
          <p:nvPr/>
        </p:nvSpPr>
        <p:spPr>
          <a:xfrm>
            <a:off x="2143125" y="861314"/>
            <a:ext cx="10048875" cy="129142"/>
          </a:xfrm>
          <a:prstGeom prst="rect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3C873-E168-435C-B9FB-89252F5583E0}"/>
              </a:ext>
            </a:extLst>
          </p:cNvPr>
          <p:cNvSpPr/>
          <p:nvPr/>
        </p:nvSpPr>
        <p:spPr>
          <a:xfrm>
            <a:off x="649605" y="1518376"/>
            <a:ext cx="69297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 Medium"/>
              </a:rPr>
              <a:t>What is it?</a:t>
            </a:r>
          </a:p>
          <a:p>
            <a:pPr marL="45561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Constraint driven flow enabled through </a:t>
            </a:r>
            <a:r>
              <a:rPr lang="en-US" altLang="en-US" sz="2000" b="1" i="1" dirty="0">
                <a:solidFill>
                  <a:schemeClr val="bg1"/>
                </a:solidFill>
              </a:rPr>
              <a:t>ONE</a:t>
            </a:r>
            <a:r>
              <a:rPr lang="en-US" altLang="en-US" sz="2000" dirty="0">
                <a:solidFill>
                  <a:schemeClr val="bg1"/>
                </a:solidFill>
              </a:rPr>
              <a:t> Constraint Manager whether the user is working with schematics, SI or layout; </a:t>
            </a:r>
            <a:r>
              <a:rPr lang="en-US" altLang="en-US" sz="2000" b="1" i="1" u="sng" dirty="0">
                <a:solidFill>
                  <a:schemeClr val="bg1"/>
                </a:solidFill>
              </a:rPr>
              <a:t>no</a:t>
            </a:r>
            <a:r>
              <a:rPr lang="en-US" altLang="en-US" sz="2000" i="1" u="sng" dirty="0">
                <a:solidFill>
                  <a:schemeClr val="bg1"/>
                </a:solidFill>
              </a:rPr>
              <a:t> </a:t>
            </a:r>
            <a:r>
              <a:rPr lang="en-US" altLang="en-US" sz="2000" b="1" i="1" u="sng" dirty="0">
                <a:solidFill>
                  <a:schemeClr val="bg1"/>
                </a:solidFill>
              </a:rPr>
              <a:t>translation of CONSTRAINTS</a:t>
            </a:r>
            <a:endParaRPr lang="en-US" altLang="en-US" sz="20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Roboto Medium"/>
            </a:endParaRPr>
          </a:p>
          <a:p>
            <a:r>
              <a:rPr lang="en-US" sz="2000" dirty="0">
                <a:solidFill>
                  <a:srgbClr val="FF0000"/>
                </a:solidFill>
                <a:latin typeface="Roboto Medium"/>
              </a:rPr>
              <a:t>What it does?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/>
              </a:rPr>
              <a:t>Allows a designer to easily capture constraints in the schematic that can be used for f</a:t>
            </a:r>
            <a:r>
              <a:rPr lang="en-US" altLang="en-US" sz="2000" dirty="0">
                <a:solidFill>
                  <a:schemeClr val="bg1"/>
                </a:solidFill>
              </a:rPr>
              <a:t>loor planning, placement, and interactive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Roboto Medium"/>
            </a:endParaRPr>
          </a:p>
          <a:p>
            <a:r>
              <a:rPr lang="en-US" sz="2000" dirty="0">
                <a:solidFill>
                  <a:srgbClr val="FF0000"/>
                </a:solidFill>
                <a:latin typeface="Roboto Medium"/>
              </a:rPr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Constraint Driven PCB layout ensures design accuracy shortening time to manufacturing while optimizing end product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Roboto Medium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Roboto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93F95-CC87-4AF4-B6F8-769F709CBF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40" y="2481348"/>
            <a:ext cx="1909664" cy="2182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6C62F-CF14-4936-A249-5B6AEBDBD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468" y="1940326"/>
            <a:ext cx="1795993" cy="943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F9130-BB2C-4058-A952-3667683C09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152" y="3052488"/>
            <a:ext cx="1790309" cy="1239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84E1B-CBBE-43D0-965C-85B92DE32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468" y="4460192"/>
            <a:ext cx="1790309" cy="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D30631-2AA9-41BC-9605-9186DCD0ABC0}"/>
              </a:ext>
            </a:extLst>
          </p:cNvPr>
          <p:cNvSpPr/>
          <p:nvPr/>
        </p:nvSpPr>
        <p:spPr>
          <a:xfrm>
            <a:off x="193790" y="1240151"/>
            <a:ext cx="11804419" cy="5219054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5927FA-AACD-42C1-AF2C-FE814272D450}"/>
              </a:ext>
            </a:extLst>
          </p:cNvPr>
          <p:cNvGrpSpPr/>
          <p:nvPr/>
        </p:nvGrpSpPr>
        <p:grpSpPr>
          <a:xfrm>
            <a:off x="2069552" y="920532"/>
            <a:ext cx="10048875" cy="185776"/>
            <a:chOff x="2143125" y="964748"/>
            <a:chExt cx="10048875" cy="1857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F63217-DB0D-4FFB-822E-DBD986350050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60C101-5B28-4332-ADB8-9B3116680401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E734D64-A8A2-47DC-A703-FD36B575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43" y="-717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Rules, Rules, and More Rules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2C2603-0B3A-4301-8D34-33ECE3A1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22" y="1372443"/>
            <a:ext cx="6939456" cy="47667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Design Complexities are Growing and Form Factor is shrinking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Number of constraints on a PCB is growing rapidly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Pressure is to reduce cost and design time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Not managing constraints from front to back can cause: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Unnecessary physical prototype iterations can be avoided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Non-optimal product performance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</a:rPr>
              <a:t>Expensive end product per unit cost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Need simple, easy to use, well integrated and proven solution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PCB design rules">
            <a:extLst>
              <a:ext uri="{FF2B5EF4-FFF2-40B4-BE49-F238E27FC236}">
                <a16:creationId xmlns:a16="http://schemas.microsoft.com/office/drawing/2014/main" id="{01563732-30CF-403B-991F-059D70DB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16" y="1228404"/>
            <a:ext cx="2064854" cy="23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B4209582-19A3-4DE6-8FCC-68D38F7C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028" y="4263294"/>
            <a:ext cx="1243930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u="none"/>
              <a:t>Predictable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5D52A2D-DDE8-459A-9AFC-3C40E57B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493" y="3625119"/>
            <a:ext cx="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82F00CF2-06EC-408A-9B35-991466A59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0331" y="5758719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B43CC1A6-F926-4788-846A-D3DD635A0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892" y="5834921"/>
            <a:ext cx="2572819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0" u="none"/>
              <a:t>% of nets constrained </a:t>
            </a:r>
            <a:r>
              <a:rPr lang="en-US" altLang="en-US" b="0" u="none">
                <a:sym typeface="Wingdings" panose="05000000000000000000" pitchFamily="2" charset="2"/>
              </a:rPr>
              <a:t> </a:t>
            </a:r>
            <a:endParaRPr lang="en-US" altLang="en-US" b="0" u="none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6899A2B-E4BD-4DBC-AB4A-3423254CB71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48527" y="4560921"/>
            <a:ext cx="185948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0" u="none" dirty="0"/>
              <a:t>Design Cycle time</a:t>
            </a:r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D44C044F-425B-490F-A0D3-0A7E6040C9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0243" y="4720495"/>
            <a:ext cx="2514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BAA840-9645-40E9-A230-8EFAB41D65FA}"/>
              </a:ext>
            </a:extLst>
          </p:cNvPr>
          <p:cNvSpPr/>
          <p:nvPr/>
        </p:nvSpPr>
        <p:spPr>
          <a:xfrm>
            <a:off x="193790" y="1240151"/>
            <a:ext cx="11804419" cy="5219054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D3D6E8-2408-45D7-8C0B-1D223A35FDEE}"/>
              </a:ext>
            </a:extLst>
          </p:cNvPr>
          <p:cNvGrpSpPr/>
          <p:nvPr/>
        </p:nvGrpSpPr>
        <p:grpSpPr>
          <a:xfrm>
            <a:off x="2069552" y="920532"/>
            <a:ext cx="10048875" cy="185776"/>
            <a:chOff x="2143125" y="964748"/>
            <a:chExt cx="10048875" cy="18577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4C4973-45DB-4C72-8581-36E58A070076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0570A2-1D98-48ED-8EC6-CC5EBE7FC1D3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3573" y="-158791"/>
            <a:ext cx="1173042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the Capture Engineer Communicates Design Intent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594FDA23-A06B-4782-A7A6-925F2B37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92" y="1300615"/>
            <a:ext cx="5406064" cy="52210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How do these rules get communicated?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Verbally, docs, spreadsheets,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email, post-its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How do rules get checked?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Manual design reviews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Prototyping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Final verification / simulation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Problems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Missed or misunderstood requirements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Designs not fully verified (</a:t>
            </a:r>
            <a:r>
              <a:rPr lang="en-US" sz="1800" dirty="0" err="1">
                <a:solidFill>
                  <a:schemeClr val="bg1"/>
                </a:solidFill>
              </a:rPr>
              <a:t>respins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Problems not found until late in design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71215E-6861-4044-8A19-F2429BBE4428}"/>
              </a:ext>
            </a:extLst>
          </p:cNvPr>
          <p:cNvGrpSpPr/>
          <p:nvPr/>
        </p:nvGrpSpPr>
        <p:grpSpPr>
          <a:xfrm>
            <a:off x="4999331" y="1531288"/>
            <a:ext cx="6721203" cy="3636089"/>
            <a:chOff x="1915803" y="1673378"/>
            <a:chExt cx="8248558" cy="42583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923BA5-EECC-4F6F-871E-91F13CCBD656}"/>
                </a:ext>
              </a:extLst>
            </p:cNvPr>
            <p:cNvSpPr/>
            <p:nvPr/>
          </p:nvSpPr>
          <p:spPr>
            <a:xfrm>
              <a:off x="2310641" y="2468886"/>
              <a:ext cx="7344343" cy="26306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24F8E-59D9-499F-B517-61E11621EC0B}"/>
                </a:ext>
              </a:extLst>
            </p:cNvPr>
            <p:cNvSpPr txBox="1"/>
            <p:nvPr/>
          </p:nvSpPr>
          <p:spPr>
            <a:xfrm>
              <a:off x="7122935" y="1909146"/>
              <a:ext cx="2017515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Spreadsheets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BAA72D-0CDC-48BF-995E-AE4F9040905B}"/>
                </a:ext>
              </a:extLst>
            </p:cNvPr>
            <p:cNvSpPr txBox="1"/>
            <p:nvPr/>
          </p:nvSpPr>
          <p:spPr>
            <a:xfrm>
              <a:off x="3212106" y="1918112"/>
              <a:ext cx="1082313" cy="396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Word Documents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5D823A-34C3-42FF-89FA-8B61A67B4B65}"/>
                </a:ext>
              </a:extLst>
            </p:cNvPr>
            <p:cNvSpPr txBox="1"/>
            <p:nvPr/>
          </p:nvSpPr>
          <p:spPr>
            <a:xfrm>
              <a:off x="1930105" y="4491937"/>
              <a:ext cx="889735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Meetings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30FF-3022-4FAD-9067-D3AD7E55BA1A}"/>
                </a:ext>
              </a:extLst>
            </p:cNvPr>
            <p:cNvSpPr txBox="1"/>
            <p:nvPr/>
          </p:nvSpPr>
          <p:spPr>
            <a:xfrm>
              <a:off x="3212106" y="5352004"/>
              <a:ext cx="1214904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Calls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257D34-E545-419E-A41A-440FDD61E2CC}"/>
                </a:ext>
              </a:extLst>
            </p:cNvPr>
            <p:cNvSpPr txBox="1"/>
            <p:nvPr/>
          </p:nvSpPr>
          <p:spPr>
            <a:xfrm>
              <a:off x="4962138" y="1673378"/>
              <a:ext cx="1935310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Notes</a:t>
              </a:r>
            </a:p>
          </p:txBody>
        </p:sp>
        <p:pic>
          <p:nvPicPr>
            <p:cNvPr id="11" name="Picture 2" descr="Image result for phone image">
              <a:extLst>
                <a:ext uri="{FF2B5EF4-FFF2-40B4-BE49-F238E27FC236}">
                  <a16:creationId xmlns:a16="http://schemas.microsoft.com/office/drawing/2014/main" id="{04EC659D-D717-4739-847A-C611DDD03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7223">
              <a:off x="3589694" y="4502319"/>
              <a:ext cx="695362" cy="69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52108D-97EC-4ABE-B2CC-925C73F2FA28}"/>
                </a:ext>
              </a:extLst>
            </p:cNvPr>
            <p:cNvSpPr/>
            <p:nvPr/>
          </p:nvSpPr>
          <p:spPr bwMode="auto">
            <a:xfrm>
              <a:off x="3432730" y="4336987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849C69-781F-4EB5-86F3-5B7C9E37A704}"/>
                </a:ext>
              </a:extLst>
            </p:cNvPr>
            <p:cNvSpPr/>
            <p:nvPr/>
          </p:nvSpPr>
          <p:spPr bwMode="auto">
            <a:xfrm>
              <a:off x="5607960" y="4649561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4" name="Picture 8" descr="Image result for email image">
              <a:extLst>
                <a:ext uri="{FF2B5EF4-FFF2-40B4-BE49-F238E27FC236}">
                  <a16:creationId xmlns:a16="http://schemas.microsoft.com/office/drawing/2014/main" id="{399F0DD0-7A99-449C-9FC5-CC062CF56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450" y="3547566"/>
              <a:ext cx="832918" cy="82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E58BA4-4379-4772-8242-A119F9929A25}"/>
                </a:ext>
              </a:extLst>
            </p:cNvPr>
            <p:cNvSpPr/>
            <p:nvPr/>
          </p:nvSpPr>
          <p:spPr bwMode="auto">
            <a:xfrm>
              <a:off x="9028256" y="3478884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AutoShape 10" descr="Image result for notes">
              <a:extLst>
                <a:ext uri="{FF2B5EF4-FFF2-40B4-BE49-F238E27FC236}">
                  <a16:creationId xmlns:a16="http://schemas.microsoft.com/office/drawing/2014/main" id="{B6723DCF-CDAA-49C4-822C-D9BB16595A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12" descr="Task notes icon">
              <a:extLst>
                <a:ext uri="{FF2B5EF4-FFF2-40B4-BE49-F238E27FC236}">
                  <a16:creationId xmlns:a16="http://schemas.microsoft.com/office/drawing/2014/main" id="{8C033103-D1B0-411F-BDED-45E8C3AC3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77" y="4742573"/>
              <a:ext cx="792208" cy="79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Notes icon">
              <a:extLst>
                <a:ext uri="{FF2B5EF4-FFF2-40B4-BE49-F238E27FC236}">
                  <a16:creationId xmlns:a16="http://schemas.microsoft.com/office/drawing/2014/main" id="{660D28CC-A23A-4AEA-B58D-44931686B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437" y="1938696"/>
              <a:ext cx="1052758" cy="105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281483-9CD0-4937-8024-65FC997E1049}"/>
                </a:ext>
              </a:extLst>
            </p:cNvPr>
            <p:cNvSpPr/>
            <p:nvPr/>
          </p:nvSpPr>
          <p:spPr bwMode="auto">
            <a:xfrm>
              <a:off x="5415675" y="1970448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A8BD7F8-B28B-4243-99B8-81DB63BA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2601" y="2354826"/>
              <a:ext cx="699006" cy="683609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4EEAD5-56F2-4CBB-BD2A-FCBC2DE200B2}"/>
                </a:ext>
              </a:extLst>
            </p:cNvPr>
            <p:cNvSpPr/>
            <p:nvPr/>
          </p:nvSpPr>
          <p:spPr bwMode="auto">
            <a:xfrm>
              <a:off x="7567987" y="2214266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2" name="Picture 18" descr="Image result for word image">
              <a:extLst>
                <a:ext uri="{FF2B5EF4-FFF2-40B4-BE49-F238E27FC236}">
                  <a16:creationId xmlns:a16="http://schemas.microsoft.com/office/drawing/2014/main" id="{BD59109E-A3F9-4F51-8D65-B191C3E6C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084" y="2280661"/>
              <a:ext cx="1074829" cy="10118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9A4F96-B81F-489C-8F57-192EE897804C}"/>
                </a:ext>
              </a:extLst>
            </p:cNvPr>
            <p:cNvSpPr/>
            <p:nvPr/>
          </p:nvSpPr>
          <p:spPr bwMode="auto">
            <a:xfrm>
              <a:off x="3311863" y="2304205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4" name="Picture 20" descr="Image result for meeting image">
              <a:extLst>
                <a:ext uri="{FF2B5EF4-FFF2-40B4-BE49-F238E27FC236}">
                  <a16:creationId xmlns:a16="http://schemas.microsoft.com/office/drawing/2014/main" id="{6B53E6B1-0D48-4CC4-A449-5456BACD3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350" y="3478880"/>
              <a:ext cx="1018778" cy="9889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406711-5F4C-43E5-8F04-1D324F25F360}"/>
                </a:ext>
              </a:extLst>
            </p:cNvPr>
            <p:cNvSpPr/>
            <p:nvPr/>
          </p:nvSpPr>
          <p:spPr bwMode="auto">
            <a:xfrm>
              <a:off x="1915803" y="3478972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001971-F591-4729-9851-B523B4BD1B68}"/>
                </a:ext>
              </a:extLst>
            </p:cNvPr>
            <p:cNvSpPr txBox="1"/>
            <p:nvPr/>
          </p:nvSpPr>
          <p:spPr>
            <a:xfrm>
              <a:off x="5488548" y="5679368"/>
              <a:ext cx="1214904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Sticky Notes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F74A8C-4BC7-4A08-B6A4-0E8F85CECFAF}"/>
                </a:ext>
              </a:extLst>
            </p:cNvPr>
            <p:cNvSpPr txBox="1"/>
            <p:nvPr/>
          </p:nvSpPr>
          <p:spPr>
            <a:xfrm>
              <a:off x="8949457" y="4488944"/>
              <a:ext cx="1214904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Emails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4B2F513-B470-4481-A507-D8F225FDBC49}"/>
                </a:ext>
              </a:extLst>
            </p:cNvPr>
            <p:cNvSpPr/>
            <p:nvPr/>
          </p:nvSpPr>
          <p:spPr>
            <a:xfrm>
              <a:off x="7445519" y="4448554"/>
              <a:ext cx="1009741" cy="975071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2A84E0-F15B-42D7-A11A-39FF9CC8BF3F}"/>
                </a:ext>
              </a:extLst>
            </p:cNvPr>
            <p:cNvSpPr/>
            <p:nvPr/>
          </p:nvSpPr>
          <p:spPr bwMode="auto">
            <a:xfrm>
              <a:off x="7427026" y="4462515"/>
              <a:ext cx="1028234" cy="96473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E35D79-CB8C-4B6B-9070-0931FBB80749}"/>
                </a:ext>
              </a:extLst>
            </p:cNvPr>
            <p:cNvSpPr txBox="1"/>
            <p:nvPr/>
          </p:nvSpPr>
          <p:spPr>
            <a:xfrm>
              <a:off x="7342937" y="5463924"/>
              <a:ext cx="1214904" cy="25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Schematics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072068-6109-41C6-A404-5845C59EBA9C}"/>
              </a:ext>
            </a:extLst>
          </p:cNvPr>
          <p:cNvSpPr txBox="1"/>
          <p:nvPr/>
        </p:nvSpPr>
        <p:spPr>
          <a:xfrm>
            <a:off x="6735934" y="2833140"/>
            <a:ext cx="345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Today, the rules are communicated in an ad-hoc way and can be mis-understood</a:t>
            </a:r>
          </a:p>
        </p:txBody>
      </p:sp>
    </p:spTree>
    <p:extLst>
      <p:ext uri="{BB962C8B-B14F-4D97-AF65-F5344CB8AC3E}">
        <p14:creationId xmlns:p14="http://schemas.microsoft.com/office/powerpoint/2010/main" val="30226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D256BDC-C50B-4183-B558-34C397274644}"/>
              </a:ext>
            </a:extLst>
          </p:cNvPr>
          <p:cNvSpPr/>
          <p:nvPr/>
        </p:nvSpPr>
        <p:spPr>
          <a:xfrm>
            <a:off x="193790" y="989498"/>
            <a:ext cx="11804419" cy="5469707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EEC747-B27C-446F-A780-719705DF8C08}"/>
              </a:ext>
            </a:extLst>
          </p:cNvPr>
          <p:cNvGrpSpPr/>
          <p:nvPr/>
        </p:nvGrpSpPr>
        <p:grpSpPr>
          <a:xfrm>
            <a:off x="2093043" y="782550"/>
            <a:ext cx="10048875" cy="185776"/>
            <a:chOff x="2143125" y="964748"/>
            <a:chExt cx="10048875" cy="18577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E24B7B-0008-4D7C-84A2-47FD91B1EC3E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68B95A-86BF-48B5-A67B-28BD08F91C04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72D6C8D-824D-42B6-BD35-9FC251A6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9" y="-140134"/>
            <a:ext cx="11566411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Constraint-Driven PCB Design Flow – Real Time Design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48393C-CAA7-428E-B772-DC9C5AE3AE68}"/>
              </a:ext>
            </a:extLst>
          </p:cNvPr>
          <p:cNvGrpSpPr>
            <a:grpSpLocks/>
          </p:cNvGrpSpPr>
          <p:nvPr/>
        </p:nvGrpSpPr>
        <p:grpSpPr bwMode="auto">
          <a:xfrm>
            <a:off x="823673" y="1022898"/>
            <a:ext cx="2647950" cy="2716213"/>
            <a:chOff x="98" y="811"/>
            <a:chExt cx="1668" cy="17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9ED094-25EC-4ED2-9246-796856383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" y="1185"/>
              <a:ext cx="1668" cy="1337"/>
              <a:chOff x="1975" y="1104"/>
              <a:chExt cx="1668" cy="1337"/>
            </a:xfrm>
          </p:grpSpPr>
          <p:pic>
            <p:nvPicPr>
              <p:cNvPr id="9" name="Picture 7">
                <a:extLst>
                  <a:ext uri="{FF2B5EF4-FFF2-40B4-BE49-F238E27FC236}">
                    <a16:creationId xmlns:a16="http://schemas.microsoft.com/office/drawing/2014/main" id="{A16EDDE1-D85B-4F5E-BAD0-7463A36C8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6" y="1104"/>
                <a:ext cx="1028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0E6A0DD8-0769-4C62-B066-0D520BC07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7" y="1200"/>
                <a:ext cx="996" cy="8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729089D7-4228-42EC-B0B1-0DDC2971AA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" y="1872"/>
                <a:ext cx="763" cy="56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EC78DAC3-06BE-4C07-B4B0-DB995AC28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" y="811"/>
              <a:ext cx="16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en-US" sz="1600" b="0" u="none" dirty="0">
                  <a:latin typeface="+mn-lt"/>
                </a:rPr>
                <a:t>Exploration: Derive Design Rules &amp; Topologies</a:t>
              </a:r>
              <a:endParaRPr lang="en-US" altLang="en-US" sz="3200" b="0" u="none" dirty="0">
                <a:latin typeface="+mn-lt"/>
              </a:endParaRPr>
            </a:p>
          </p:txBody>
        </p:sp>
      </p:grp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7520D223-A425-4219-9C9F-0446726704C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601779" y="1805531"/>
          <a:ext cx="13763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Clip" r:id="rId6" imgW="6628571" imgH="9380952" progId="MS_ClipArt_Gallery.2">
                  <p:embed/>
                </p:oleObj>
              </mc:Choice>
              <mc:Fallback>
                <p:oleObj name="Clip" r:id="rId6" imgW="6628571" imgH="9380952" progId="MS_ClipArt_Gallery.2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7520D223-A425-4219-9C9F-044672670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22" b="7692"/>
                      <a:stretch>
                        <a:fillRect/>
                      </a:stretch>
                    </p:blipFill>
                    <p:spPr bwMode="auto">
                      <a:xfrm>
                        <a:off x="9601779" y="1805531"/>
                        <a:ext cx="1376363" cy="175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4" descr="cm">
            <a:extLst>
              <a:ext uri="{FF2B5EF4-FFF2-40B4-BE49-F238E27FC236}">
                <a16:creationId xmlns:a16="http://schemas.microsoft.com/office/drawing/2014/main" id="{520A2C08-02ED-4F9E-A9B7-4CB567A4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77" y="2796129"/>
            <a:ext cx="19812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>
            <a:extLst>
              <a:ext uri="{FF2B5EF4-FFF2-40B4-BE49-F238E27FC236}">
                <a16:creationId xmlns:a16="http://schemas.microsoft.com/office/drawing/2014/main" id="{95F9C35C-B2F6-49B3-9979-9FCEB62D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401" y="989498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1600" b="0" u="none" dirty="0">
                <a:latin typeface="+mn-lt"/>
              </a:rPr>
              <a:t>Constraint Driven </a:t>
            </a:r>
            <a:br>
              <a:rPr lang="en-US" altLang="en-US" sz="1600" b="0" u="none" dirty="0">
                <a:latin typeface="+mn-lt"/>
              </a:rPr>
            </a:br>
            <a:r>
              <a:rPr lang="en-US" altLang="en-US" sz="1600" b="0" u="none" dirty="0" err="1">
                <a:latin typeface="+mn-lt"/>
              </a:rPr>
              <a:t>Floorplanning</a:t>
            </a:r>
            <a:r>
              <a:rPr lang="en-US" altLang="en-US" sz="1600" b="0" u="none" dirty="0">
                <a:latin typeface="+mn-lt"/>
              </a:rPr>
              <a:t> and placement</a:t>
            </a:r>
            <a:endParaRPr lang="en-US" altLang="en-US" sz="3200" b="0" u="none" dirty="0">
              <a:latin typeface="+mn-lt"/>
            </a:endParaRP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E0943A8A-9473-4479-9922-C2591DC0DFAE}"/>
              </a:ext>
            </a:extLst>
          </p:cNvPr>
          <p:cNvGrpSpPr>
            <a:grpSpLocks/>
          </p:cNvGrpSpPr>
          <p:nvPr/>
        </p:nvGrpSpPr>
        <p:grpSpPr bwMode="auto">
          <a:xfrm>
            <a:off x="6450203" y="4087872"/>
            <a:ext cx="2532063" cy="2212975"/>
            <a:chOff x="4189" y="2541"/>
            <a:chExt cx="1595" cy="1394"/>
          </a:xfrm>
        </p:grpSpPr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EACB1D8D-AA25-452C-8D1E-B1B68B128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" y="3722"/>
              <a:ext cx="159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en-US" sz="1600" b="0" u="none" dirty="0">
                  <a:latin typeface="+mn-lt"/>
                </a:rPr>
                <a:t>Constraint Driven Routing</a:t>
              </a:r>
              <a:endParaRPr lang="en-US" altLang="en-US" sz="3200" b="0" u="none" dirty="0">
                <a:latin typeface="+mn-lt"/>
              </a:endParaRPr>
            </a:p>
          </p:txBody>
        </p:sp>
        <p:pic>
          <p:nvPicPr>
            <p:cNvPr id="19" name="Picture 20" descr="headup6">
              <a:extLst>
                <a:ext uri="{FF2B5EF4-FFF2-40B4-BE49-F238E27FC236}">
                  <a16:creationId xmlns:a16="http://schemas.microsoft.com/office/drawing/2014/main" id="{11B6E2A3-FA46-4D79-8D06-8DEBE59AB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" y="2541"/>
              <a:ext cx="1232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M1">
              <a:extLst>
                <a:ext uri="{FF2B5EF4-FFF2-40B4-BE49-F238E27FC236}">
                  <a16:creationId xmlns:a16="http://schemas.microsoft.com/office/drawing/2014/main" id="{5BE3E850-62F9-42AB-8C3F-F1A6BEDF0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2976"/>
              <a:ext cx="1018" cy="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Box 26">
            <a:extLst>
              <a:ext uri="{FF2B5EF4-FFF2-40B4-BE49-F238E27FC236}">
                <a16:creationId xmlns:a16="http://schemas.microsoft.com/office/drawing/2014/main" id="{9FF775C6-F086-4FB6-B835-E49C439E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871" y="1161691"/>
            <a:ext cx="24533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b="1" u="sng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1600" b="0" u="none" dirty="0">
                <a:latin typeface="+mn-lt"/>
              </a:rPr>
              <a:t>Implementation: </a:t>
            </a:r>
            <a:br>
              <a:rPr lang="en-US" altLang="en-US" sz="1600" b="0" u="none" dirty="0">
                <a:latin typeface="+mn-lt"/>
              </a:rPr>
            </a:br>
            <a:r>
              <a:rPr lang="en-US" altLang="en-US" sz="1600" b="0" u="none" dirty="0">
                <a:latin typeface="+mn-lt"/>
              </a:rPr>
              <a:t>Design Creation with multi-style Editor</a:t>
            </a: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337C61BA-A4B4-439F-9DE6-49C84AAAFC59}"/>
              </a:ext>
            </a:extLst>
          </p:cNvPr>
          <p:cNvGrpSpPr>
            <a:grpSpLocks/>
          </p:cNvGrpSpPr>
          <p:nvPr/>
        </p:nvGrpSpPr>
        <p:grpSpPr bwMode="auto">
          <a:xfrm>
            <a:off x="2455719" y="3880733"/>
            <a:ext cx="2676526" cy="2479675"/>
            <a:chOff x="2249" y="2395"/>
            <a:chExt cx="1686" cy="1562"/>
          </a:xfrm>
        </p:grpSpPr>
        <p:graphicFrame>
          <p:nvGraphicFramePr>
            <p:cNvPr id="24" name="Object 28">
              <a:extLst>
                <a:ext uri="{FF2B5EF4-FFF2-40B4-BE49-F238E27FC236}">
                  <a16:creationId xmlns:a16="http://schemas.microsoft.com/office/drawing/2014/main" id="{D560B91C-34AB-4391-A383-1A101C264D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10" y="2395"/>
            <a:ext cx="1062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9" name="Clip" r:id="rId11" imgW="7009524" imgH="8142857" progId="MS_ClipArt_Gallery.2">
                    <p:embed/>
                  </p:oleObj>
                </mc:Choice>
                <mc:Fallback>
                  <p:oleObj name="Clip" r:id="rId11" imgW="7009524" imgH="8142857" progId="MS_ClipArt_Gallery.2">
                    <p:embed/>
                    <p:pic>
                      <p:nvPicPr>
                        <p:cNvPr id="24" name="Object 28">
                          <a:extLst>
                            <a:ext uri="{FF2B5EF4-FFF2-40B4-BE49-F238E27FC236}">
                              <a16:creationId xmlns:a16="http://schemas.microsoft.com/office/drawing/2014/main" id="{D560B91C-34AB-4391-A383-1A101C264D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0" y="2395"/>
                          <a:ext cx="1062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" name="Picture 29">
              <a:extLst>
                <a:ext uri="{FF2B5EF4-FFF2-40B4-BE49-F238E27FC236}">
                  <a16:creationId xmlns:a16="http://schemas.microsoft.com/office/drawing/2014/main" id="{B2F68D63-52B9-49F7-82FA-769D7CE10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" y="2743"/>
              <a:ext cx="762" cy="5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B7A2AB9F-9DA3-41A1-ABAC-F52FD113B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3744"/>
              <a:ext cx="142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defRPr b="1" u="sng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en-US" sz="1600" b="0" u="none" dirty="0">
                  <a:latin typeface="+mn-lt"/>
                </a:rPr>
                <a:t>Post Route Verification</a:t>
              </a:r>
            </a:p>
          </p:txBody>
        </p:sp>
        <p:pic>
          <p:nvPicPr>
            <p:cNvPr id="27" name="Picture 31" descr="CM1">
              <a:extLst>
                <a:ext uri="{FF2B5EF4-FFF2-40B4-BE49-F238E27FC236}">
                  <a16:creationId xmlns:a16="http://schemas.microsoft.com/office/drawing/2014/main" id="{7F10FFBD-A29F-4098-9E33-2A0BFEF64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2662"/>
              <a:ext cx="1018" cy="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2" descr="post">
              <a:extLst>
                <a:ext uri="{FF2B5EF4-FFF2-40B4-BE49-F238E27FC236}">
                  <a16:creationId xmlns:a16="http://schemas.microsoft.com/office/drawing/2014/main" id="{8D5F0FA4-5810-44AD-B172-3EB0F3095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lum bright="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46"/>
            <a:stretch>
              <a:fillRect/>
            </a:stretch>
          </p:blipFill>
          <p:spPr bwMode="auto">
            <a:xfrm>
              <a:off x="2745" y="3127"/>
              <a:ext cx="1039" cy="6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03BA821-C650-4D6F-A7FB-610388017C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2359" y="1954892"/>
            <a:ext cx="2453301" cy="177218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E04CD2C-EDC1-4FF6-B297-358A270396DC}"/>
              </a:ext>
            </a:extLst>
          </p:cNvPr>
          <p:cNvSpPr/>
          <p:nvPr/>
        </p:nvSpPr>
        <p:spPr bwMode="auto">
          <a:xfrm>
            <a:off x="3843195" y="2286000"/>
            <a:ext cx="1049337" cy="691267"/>
          </a:xfrm>
          <a:prstGeom prst="rightArrow">
            <a:avLst/>
          </a:prstGeom>
          <a:solidFill>
            <a:srgbClr val="A0C0E5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E4CC66B-5B96-4A36-8453-5EC070C02A40}"/>
              </a:ext>
            </a:extLst>
          </p:cNvPr>
          <p:cNvSpPr/>
          <p:nvPr/>
        </p:nvSpPr>
        <p:spPr bwMode="auto">
          <a:xfrm>
            <a:off x="7811585" y="2336197"/>
            <a:ext cx="1049337" cy="69126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20E85D9-9D29-4F0E-9F0E-93CD8EF487A0}"/>
              </a:ext>
            </a:extLst>
          </p:cNvPr>
          <p:cNvSpPr/>
          <p:nvPr/>
        </p:nvSpPr>
        <p:spPr bwMode="auto">
          <a:xfrm rot="10800000">
            <a:off x="5241771" y="4720974"/>
            <a:ext cx="1049337" cy="69126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F7C4406-AF96-4080-988E-A16AE86E6D4C}"/>
              </a:ext>
            </a:extLst>
          </p:cNvPr>
          <p:cNvSpPr/>
          <p:nvPr/>
        </p:nvSpPr>
        <p:spPr bwMode="auto">
          <a:xfrm rot="8640717">
            <a:off x="8906679" y="4184507"/>
            <a:ext cx="1049337" cy="69126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1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596A35-78B7-4B0D-860B-351E0621A7AE}"/>
              </a:ext>
            </a:extLst>
          </p:cNvPr>
          <p:cNvSpPr/>
          <p:nvPr/>
        </p:nvSpPr>
        <p:spPr>
          <a:xfrm>
            <a:off x="193790" y="1192143"/>
            <a:ext cx="11804419" cy="5219054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B35240-E7BE-43B9-92DF-C9E3557FE69A}"/>
              </a:ext>
            </a:extLst>
          </p:cNvPr>
          <p:cNvGrpSpPr/>
          <p:nvPr/>
        </p:nvGrpSpPr>
        <p:grpSpPr>
          <a:xfrm>
            <a:off x="2069552" y="920532"/>
            <a:ext cx="10048875" cy="185776"/>
            <a:chOff x="2143125" y="964748"/>
            <a:chExt cx="10048875" cy="1857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B1999C-6BEC-47CD-B57B-818EEC0B6C3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4F271-FBE4-44F2-BFF7-5BD4AD5932AB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6C0A402-0DBF-478E-9662-6BFC95F7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7" y="245477"/>
            <a:ext cx="8489951" cy="49568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Completely Integrated Solution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444EB-67DA-4BD9-A291-887ADA66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1" y="1192143"/>
            <a:ext cx="6142007" cy="5219054"/>
          </a:xfrm>
        </p:spPr>
        <p:txBody>
          <a:bodyPr>
            <a:noAutofit/>
          </a:bodyPr>
          <a:lstStyle/>
          <a:p>
            <a:pPr marL="344488" indent="-230188">
              <a:spcBef>
                <a:spcPts val="6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Constraint driven flow enabled through </a:t>
            </a:r>
            <a:r>
              <a:rPr lang="en-US" altLang="en-US" sz="2000" b="1" i="1" dirty="0">
                <a:solidFill>
                  <a:schemeClr val="bg1"/>
                </a:solidFill>
              </a:rPr>
              <a:t>ONE</a:t>
            </a:r>
            <a:r>
              <a:rPr lang="en-US" altLang="en-US" sz="2000" dirty="0">
                <a:solidFill>
                  <a:schemeClr val="bg1"/>
                </a:solidFill>
              </a:rPr>
              <a:t> Constraint Manager</a:t>
            </a:r>
          </a:p>
          <a:p>
            <a:pPr marL="173034" indent="-173034">
              <a:spcBef>
                <a:spcPts val="600"/>
              </a:spcBef>
            </a:pPr>
            <a:endParaRPr lang="en-US" altLang="en-US" sz="500" dirty="0">
              <a:solidFill>
                <a:schemeClr val="bg1"/>
              </a:solidFill>
            </a:endParaRPr>
          </a:p>
          <a:p>
            <a:pPr marL="344479" lvl="1">
              <a:spcBef>
                <a:spcPts val="12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One GUI, one way to interact with CM whether the user is working with schematics or with layout; </a:t>
            </a:r>
            <a:br>
              <a:rPr lang="en-US" altLang="en-US" sz="2000" dirty="0">
                <a:solidFill>
                  <a:schemeClr val="bg1"/>
                </a:solidFill>
              </a:rPr>
            </a:br>
            <a:r>
              <a:rPr lang="en-US" altLang="en-US" sz="2000" b="1" i="1" u="sng" dirty="0">
                <a:solidFill>
                  <a:schemeClr val="bg1"/>
                </a:solidFill>
              </a:rPr>
              <a:t>no</a:t>
            </a:r>
            <a:r>
              <a:rPr lang="en-US" altLang="en-US" sz="2000" i="1" u="sng" dirty="0">
                <a:solidFill>
                  <a:schemeClr val="bg1"/>
                </a:solidFill>
              </a:rPr>
              <a:t> </a:t>
            </a:r>
            <a:r>
              <a:rPr lang="en-US" altLang="en-US" sz="2000" b="1" i="1" u="sng" dirty="0">
                <a:solidFill>
                  <a:schemeClr val="bg1"/>
                </a:solidFill>
              </a:rPr>
              <a:t>translation of CONSTRAINTS</a:t>
            </a:r>
          </a:p>
          <a:p>
            <a:pPr marL="344479" lvl="1">
              <a:spcBef>
                <a:spcPts val="1200"/>
              </a:spcBef>
            </a:pPr>
            <a:endParaRPr lang="en-US" altLang="en-US" sz="500" b="1" i="1" u="sng" dirty="0">
              <a:solidFill>
                <a:schemeClr val="bg1"/>
              </a:solidFill>
            </a:endParaRPr>
          </a:p>
          <a:p>
            <a:pPr marL="344479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</a:rPr>
              <a:t>Familiar spreadsheet based structure</a:t>
            </a:r>
          </a:p>
          <a:p>
            <a:pPr marL="344479" lvl="1">
              <a:spcBef>
                <a:spcPts val="1200"/>
              </a:spcBef>
            </a:pPr>
            <a:endParaRPr lang="en-US" altLang="en-US" sz="500" dirty="0">
              <a:solidFill>
                <a:schemeClr val="bg1"/>
              </a:solidFill>
            </a:endParaRPr>
          </a:p>
          <a:p>
            <a:pPr marL="344479" lvl="1">
              <a:spcBef>
                <a:spcPts val="12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Constraints part of design intent, travel with netlist to layout</a:t>
            </a:r>
          </a:p>
          <a:p>
            <a:pPr marL="344479" lvl="1">
              <a:spcBef>
                <a:spcPts val="1200"/>
              </a:spcBef>
            </a:pPr>
            <a:endParaRPr lang="en-US" altLang="en-US" sz="500" dirty="0">
              <a:solidFill>
                <a:schemeClr val="bg1"/>
              </a:solidFill>
            </a:endParaRPr>
          </a:p>
          <a:p>
            <a:pPr marL="344479" lvl="1">
              <a:spcBef>
                <a:spcPts val="12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Constraint Driven Floor planning, placement and interactive routing</a:t>
            </a:r>
          </a:p>
          <a:p>
            <a:pPr marL="344479" lvl="1">
              <a:spcBef>
                <a:spcPts val="1200"/>
              </a:spcBef>
            </a:pPr>
            <a:endParaRPr lang="en-US" altLang="en-US" sz="500" dirty="0">
              <a:solidFill>
                <a:schemeClr val="bg1"/>
              </a:solidFill>
            </a:endParaRPr>
          </a:p>
          <a:p>
            <a:pPr marL="344479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</a:rPr>
              <a:t>Cross probe directly with design canvas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204E7-C276-4BB1-8019-B7817F5A921C}"/>
              </a:ext>
            </a:extLst>
          </p:cNvPr>
          <p:cNvGrpSpPr/>
          <p:nvPr/>
        </p:nvGrpSpPr>
        <p:grpSpPr>
          <a:xfrm>
            <a:off x="6299597" y="1829058"/>
            <a:ext cx="5541645" cy="3719780"/>
            <a:chOff x="5636536" y="1889443"/>
            <a:chExt cx="6109816" cy="37284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9F7EF8-2361-4648-9AD6-CBF16770E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6536" y="1889443"/>
              <a:ext cx="6109816" cy="3728406"/>
            </a:xfrm>
            <a:prstGeom prst="rect">
              <a:avLst/>
            </a:prstGeom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5BD43243-B98E-4FF3-B0A1-5D342390D354}"/>
                </a:ext>
              </a:extLst>
            </p:cNvPr>
            <p:cNvSpPr/>
            <p:nvPr/>
          </p:nvSpPr>
          <p:spPr bwMode="auto">
            <a:xfrm>
              <a:off x="8081844" y="2805607"/>
              <a:ext cx="1219200" cy="49353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60BC339-AECD-477B-95D0-A6BAC647C282}"/>
                </a:ext>
              </a:extLst>
            </p:cNvPr>
            <p:cNvSpPr/>
            <p:nvPr/>
          </p:nvSpPr>
          <p:spPr bwMode="auto">
            <a:xfrm rot="5400000">
              <a:off x="6584868" y="3765961"/>
              <a:ext cx="1219200" cy="514164"/>
            </a:xfrm>
            <a:prstGeom prst="rightArrow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CC0435A-B3F9-4F8D-9522-208C1DC18C91}"/>
                </a:ext>
              </a:extLst>
            </p:cNvPr>
            <p:cNvSpPr/>
            <p:nvPr/>
          </p:nvSpPr>
          <p:spPr bwMode="auto">
            <a:xfrm rot="10800000">
              <a:off x="8081844" y="4689932"/>
              <a:ext cx="1219200" cy="493536"/>
            </a:xfrm>
            <a:prstGeom prst="rightArrow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9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F2E0F57-8275-452B-9777-5E1570D1D23B}"/>
              </a:ext>
            </a:extLst>
          </p:cNvPr>
          <p:cNvSpPr/>
          <p:nvPr/>
        </p:nvSpPr>
        <p:spPr>
          <a:xfrm>
            <a:off x="171491" y="1017417"/>
            <a:ext cx="11804419" cy="5219054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FC32D4-D09B-4ECA-93E4-1156189BF4A5}"/>
              </a:ext>
            </a:extLst>
          </p:cNvPr>
          <p:cNvGrpSpPr/>
          <p:nvPr/>
        </p:nvGrpSpPr>
        <p:grpSpPr>
          <a:xfrm>
            <a:off x="2069552" y="920532"/>
            <a:ext cx="10048875" cy="185776"/>
            <a:chOff x="2143125" y="964748"/>
            <a:chExt cx="10048875" cy="1857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F8EC63-B981-4C61-BC49-2231AC8783A7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4C51C3-79BA-4F1F-8E9B-3F0E0C45222B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B972B58-70FB-42D8-BFF5-5A9A0F61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7" y="-1406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Real-Time Feedback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66AF56-BEB5-4E84-8D4A-07C481CD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845094" cy="476677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Fix errors as they happen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Errors immediately displayed on screen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Real-time heads up display for length tuning</a:t>
            </a:r>
          </a:p>
          <a:p>
            <a:pPr marL="339717" lvl="1" indent="0">
              <a:spcBef>
                <a:spcPts val="180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Don’t compound problems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Prevent design decisions being made on incorrect assumptions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63CF16-7B99-4058-B45E-0AFA0134800A}"/>
              </a:ext>
            </a:extLst>
          </p:cNvPr>
          <p:cNvGrpSpPr/>
          <p:nvPr/>
        </p:nvGrpSpPr>
        <p:grpSpPr>
          <a:xfrm>
            <a:off x="4785374" y="1286959"/>
            <a:ext cx="7045723" cy="4920130"/>
            <a:chOff x="3921392" y="190576"/>
            <a:chExt cx="7559408" cy="6607814"/>
          </a:xfrm>
        </p:grpSpPr>
        <p:pic>
          <p:nvPicPr>
            <p:cNvPr id="8" name="Picture 7" descr="A screenshot of a computer&#10;&#10;Description generated with high confidence">
              <a:extLst>
                <a:ext uri="{FF2B5EF4-FFF2-40B4-BE49-F238E27FC236}">
                  <a16:creationId xmlns:a16="http://schemas.microsoft.com/office/drawing/2014/main" id="{C29DAFD5-8678-4A6B-913D-3833A20C6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7" t="35781" r="7161" b="15380"/>
            <a:stretch/>
          </p:blipFill>
          <p:spPr>
            <a:xfrm>
              <a:off x="8455851" y="190576"/>
              <a:ext cx="3024949" cy="1638516"/>
            </a:xfrm>
            <a:prstGeom prst="rect">
              <a:avLst/>
            </a:prstGeom>
          </p:spPr>
        </p:pic>
        <p:pic>
          <p:nvPicPr>
            <p:cNvPr id="10" name="Picture 9" descr="A screenshot of a computer&#10;&#10;Description generated with high confidence">
              <a:extLst>
                <a:ext uri="{FF2B5EF4-FFF2-40B4-BE49-F238E27FC236}">
                  <a16:creationId xmlns:a16="http://schemas.microsoft.com/office/drawing/2014/main" id="{504BF21D-BEA8-4A07-B26D-F1239A621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1" t="36356" r="13587" b="18246"/>
            <a:stretch/>
          </p:blipFill>
          <p:spPr>
            <a:xfrm>
              <a:off x="7850094" y="1943176"/>
              <a:ext cx="3021106" cy="1634034"/>
            </a:xfrm>
            <a:prstGeom prst="rect">
              <a:avLst/>
            </a:prstGeom>
          </p:spPr>
        </p:pic>
        <p:pic>
          <p:nvPicPr>
            <p:cNvPr id="12" name="Picture 11" descr="A screenshot of a computer&#10;&#10;Description generated with high confidence">
              <a:extLst>
                <a:ext uri="{FF2B5EF4-FFF2-40B4-BE49-F238E27FC236}">
                  <a16:creationId xmlns:a16="http://schemas.microsoft.com/office/drawing/2014/main" id="{B94AE168-BCCC-430D-A1AF-9997A0746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5" t="25385" r="9019" b="28968"/>
            <a:stretch/>
          </p:blipFill>
          <p:spPr>
            <a:xfrm>
              <a:off x="7316694" y="3725366"/>
              <a:ext cx="3021106" cy="1634034"/>
            </a:xfrm>
            <a:prstGeom prst="rect">
              <a:avLst/>
            </a:prstGeom>
          </p:spPr>
        </p:pic>
        <p:pic>
          <p:nvPicPr>
            <p:cNvPr id="14" name="Picture 13" descr="A screenshot of a computer&#10;&#10;Description generated with very high confidence">
              <a:extLst>
                <a:ext uri="{FF2B5EF4-FFF2-40B4-BE49-F238E27FC236}">
                  <a16:creationId xmlns:a16="http://schemas.microsoft.com/office/drawing/2014/main" id="{67660D52-3B58-459E-B947-947A40CAB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3" t="39227" r="9102" b="27089"/>
            <a:stretch/>
          </p:blipFill>
          <p:spPr>
            <a:xfrm>
              <a:off x="6630895" y="5434020"/>
              <a:ext cx="3200398" cy="1364370"/>
            </a:xfrm>
            <a:prstGeom prst="rect">
              <a:avLst/>
            </a:prstGeom>
          </p:spPr>
        </p:pic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FFE6720D-09F7-4E6D-AE92-A80466044C53}"/>
                </a:ext>
              </a:extLst>
            </p:cNvPr>
            <p:cNvSpPr/>
            <p:nvPr/>
          </p:nvSpPr>
          <p:spPr bwMode="auto">
            <a:xfrm>
              <a:off x="9831294" y="1677808"/>
              <a:ext cx="304800" cy="381000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4CAF484-6910-4FD6-B868-0F2255D700B2}"/>
                </a:ext>
              </a:extLst>
            </p:cNvPr>
            <p:cNvSpPr/>
            <p:nvPr/>
          </p:nvSpPr>
          <p:spPr bwMode="auto">
            <a:xfrm>
              <a:off x="9145494" y="3333214"/>
              <a:ext cx="304800" cy="381000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FAC1F3A-7DC6-4F5E-A0AA-96D7851A5559}"/>
                </a:ext>
              </a:extLst>
            </p:cNvPr>
            <p:cNvSpPr/>
            <p:nvPr/>
          </p:nvSpPr>
          <p:spPr bwMode="auto">
            <a:xfrm>
              <a:off x="8154894" y="5187826"/>
              <a:ext cx="304800" cy="381000"/>
            </a:xfrm>
            <a:prstGeom prst="down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E2D253-CAD2-4C52-AF56-33B18FF0C797}"/>
                </a:ext>
              </a:extLst>
            </p:cNvPr>
            <p:cNvSpPr txBox="1"/>
            <p:nvPr/>
          </p:nvSpPr>
          <p:spPr>
            <a:xfrm>
              <a:off x="6550852" y="858106"/>
              <a:ext cx="1905000" cy="86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Rule violation flagged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4736BF-B1D4-4C0F-B252-345A189BF269}"/>
                </a:ext>
              </a:extLst>
            </p:cNvPr>
            <p:cNvSpPr txBox="1"/>
            <p:nvPr/>
          </p:nvSpPr>
          <p:spPr>
            <a:xfrm>
              <a:off x="6402294" y="2454647"/>
              <a:ext cx="1904999" cy="38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Add tuning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4657CC-DF94-4839-AC72-AD13E6E651FC}"/>
                </a:ext>
              </a:extLst>
            </p:cNvPr>
            <p:cNvSpPr txBox="1"/>
            <p:nvPr/>
          </p:nvSpPr>
          <p:spPr>
            <a:xfrm>
              <a:off x="5365906" y="3955412"/>
              <a:ext cx="2137444" cy="86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Until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constraint is 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6E042E-6E96-4FD3-87D3-9FE778ADC7A1}"/>
                </a:ext>
              </a:extLst>
            </p:cNvPr>
            <p:cNvSpPr txBox="1"/>
            <p:nvPr/>
          </p:nvSpPr>
          <p:spPr>
            <a:xfrm>
              <a:off x="3921392" y="6079409"/>
              <a:ext cx="2812357" cy="38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Clean route – no DRCs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11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573E58-72F5-419C-9C50-53571B310206}"/>
              </a:ext>
            </a:extLst>
          </p:cNvPr>
          <p:cNvSpPr/>
          <p:nvPr/>
        </p:nvSpPr>
        <p:spPr>
          <a:xfrm>
            <a:off x="250809" y="1003645"/>
            <a:ext cx="11804419" cy="5424330"/>
          </a:xfrm>
          <a:prstGeom prst="rect">
            <a:avLst/>
          </a:prstGeom>
          <a:solidFill>
            <a:srgbClr val="1817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1D9C0-B248-4582-98AB-F427D6B97160}"/>
              </a:ext>
            </a:extLst>
          </p:cNvPr>
          <p:cNvGrpSpPr/>
          <p:nvPr/>
        </p:nvGrpSpPr>
        <p:grpSpPr>
          <a:xfrm>
            <a:off x="2006353" y="849099"/>
            <a:ext cx="10048875" cy="185776"/>
            <a:chOff x="2143125" y="964748"/>
            <a:chExt cx="10048875" cy="1857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D4F7D0-A4DF-4D62-B101-6C071B68F01C}"/>
                </a:ext>
              </a:extLst>
            </p:cNvPr>
            <p:cNvSpPr/>
            <p:nvPr/>
          </p:nvSpPr>
          <p:spPr>
            <a:xfrm>
              <a:off x="2143125" y="1021898"/>
              <a:ext cx="10048875" cy="12862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EEB1C3-D7FB-4E25-A0A9-9D5316E5DE3E}"/>
                </a:ext>
              </a:extLst>
            </p:cNvPr>
            <p:cNvSpPr/>
            <p:nvPr/>
          </p:nvSpPr>
          <p:spPr>
            <a:xfrm>
              <a:off x="2143125" y="964748"/>
              <a:ext cx="10048875" cy="129142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CC5A70-2F20-428B-9EA4-4E812F0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75" y="-30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is constraint manager (CM) ?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1D0B1E40-661F-4D62-ACD5-5FC5FF1A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68" y="1378932"/>
            <a:ext cx="4845094" cy="476677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Spread sheet based utility for constraint definition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Clean layout for each constraints type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Define and categorize connectivity objects based on functionality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Differential pair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Pin pairs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Net class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</a:rPr>
              <a:t>Cross-probe in real time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F6D82-A9E7-43FB-B1A7-5115FF08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65" y="1416316"/>
            <a:ext cx="5959459" cy="45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14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oboto Medium"/>
        <a:ea typeface=""/>
        <a:cs typeface=""/>
      </a:majorFont>
      <a:minorFont>
        <a:latin typeface="Robo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cad_Cadence_Template" id="{CA47C33C-67A2-409F-B578-9E45028FF9FF}" vid="{ED72BF9D-D844-4E04-82A6-34DEA34536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1273</Words>
  <Application>Microsoft Office PowerPoint</Application>
  <PresentationFormat>Grand écran</PresentationFormat>
  <Paragraphs>268</Paragraphs>
  <Slides>26</Slides>
  <Notes>17</Notes>
  <HiddenSlides>1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Roboto BOLD</vt:lpstr>
      <vt:lpstr>Roboto Medium</vt:lpstr>
      <vt:lpstr>Wingdings</vt:lpstr>
      <vt:lpstr>Theme1</vt:lpstr>
      <vt:lpstr>Clip</vt:lpstr>
      <vt:lpstr>Présentation PowerPoint</vt:lpstr>
      <vt:lpstr>Capture Constraint Manager</vt:lpstr>
      <vt:lpstr>Présentation PowerPoint</vt:lpstr>
      <vt:lpstr>Rules, Rules, and More Rules</vt:lpstr>
      <vt:lpstr>How the Capture Engineer Communicates Design Intent</vt:lpstr>
      <vt:lpstr>Constraint-Driven PCB Design Flow – Real Time Design</vt:lpstr>
      <vt:lpstr>Completely Integrated Solution</vt:lpstr>
      <vt:lpstr>Real-Time Feedback</vt:lpstr>
      <vt:lpstr>What is constraint manager (CM) ? </vt:lpstr>
      <vt:lpstr>OrCAD Constraint Manager-Overview </vt:lpstr>
      <vt:lpstr>OrCAD Constraint Manager Flow </vt:lpstr>
      <vt:lpstr>Présentation PowerPoint</vt:lpstr>
      <vt:lpstr>Supported Constraint Sets Aligned with Appropriate Tier of PCB Editor</vt:lpstr>
      <vt:lpstr>Using Capture Constraint Manager </vt:lpstr>
      <vt:lpstr>Enabling Constraint Manager </vt:lpstr>
      <vt:lpstr>Enabling Constraint Manager </vt:lpstr>
      <vt:lpstr>Enabling Constraint Manager </vt:lpstr>
      <vt:lpstr>Enabling Constraint Manager </vt:lpstr>
      <vt:lpstr>What will change in your schematic design </vt:lpstr>
      <vt:lpstr>What will change in your schematic design </vt:lpstr>
      <vt:lpstr>What will change in your schematic design </vt:lpstr>
      <vt:lpstr>Capture Constraint manger - Supported objects </vt:lpstr>
      <vt:lpstr>Capture Constraint Manager - Xnets </vt:lpstr>
      <vt:lpstr>Capture Constraint Manager – Signal Integrity </vt:lpstr>
      <vt:lpstr>Capture Constraint Manager – Finding constraints </vt:lpstr>
      <vt:lpstr>Capture Constraint Manager - Tips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nitint@cadence.com</dc:creator>
  <cp:lastModifiedBy>Bruno MOUNEIMNE</cp:lastModifiedBy>
  <cp:revision>197</cp:revision>
  <cp:lastPrinted>2018-09-20T19:28:15Z</cp:lastPrinted>
  <dcterms:created xsi:type="dcterms:W3CDTF">2018-08-16T12:16:16Z</dcterms:created>
  <dcterms:modified xsi:type="dcterms:W3CDTF">2018-12-14T09:21:01Z</dcterms:modified>
</cp:coreProperties>
</file>